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71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0489C"/>
    <a:srgbClr val="7958A3"/>
    <a:srgbClr val="0000FF"/>
    <a:srgbClr val="26911F"/>
    <a:srgbClr val="E878B5"/>
    <a:srgbClr val="FFFF99"/>
    <a:srgbClr val="2691BF"/>
    <a:srgbClr val="FFCC33"/>
    <a:srgbClr val="C0E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Teachers</a:t>
            </a:r>
            <a:br>
              <a:rPr lang="en-GB" altLang="en-US" sz="4400" b="1" dirty="0" smtClean="0">
                <a:solidFill>
                  <a:schemeClr val="bg1"/>
                </a:solidFill>
              </a:rPr>
            </a:br>
            <a:r>
              <a:rPr lang="en-GB" altLang="en-US" sz="2800" b="1" i="1" dirty="0" smtClean="0">
                <a:solidFill>
                  <a:srgbClr val="FFFF00"/>
                </a:solidFill>
              </a:rPr>
              <a:t>Intermediate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sz="2400" b="1" baseline="0" dirty="0" smtClean="0">
                <a:solidFill>
                  <a:schemeClr val="bg1"/>
                </a:solidFill>
              </a:rPr>
              <a:t>Session </a:t>
            </a:r>
          </a:p>
          <a:p>
            <a:pPr eaLnBrk="1" hangingPunct="1"/>
            <a:r>
              <a:rPr lang="en-GB" altLang="en-US" sz="2400" b="1" baseline="0" dirty="0">
                <a:solidFill>
                  <a:srgbClr val="FFFF00"/>
                </a:solidFill>
              </a:rPr>
              <a:t>4</a:t>
            </a:r>
            <a:r>
              <a:rPr lang="en-GB" altLang="en-US" sz="2400" b="1" baseline="0" dirty="0" smtClean="0">
                <a:solidFill>
                  <a:srgbClr val="FFFF00"/>
                </a:solidFill>
              </a:rPr>
              <a:t> </a:t>
            </a:r>
            <a:r>
              <a:rPr lang="en-GB" altLang="en-US" sz="2400" b="1" baseline="0" dirty="0" smtClean="0">
                <a:solidFill>
                  <a:schemeClr val="bg1"/>
                </a:solidFill>
              </a:rPr>
              <a:t>of 6</a:t>
            </a:r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Levels of Java coding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dirty="0"/>
              <a:t>4: Iteration/Loops (FOR/WHILE)</a:t>
            </a:r>
          </a:p>
          <a:p>
            <a:r>
              <a:rPr lang="en-GB" sz="2400" dirty="0"/>
              <a:t>5: Complex algorithms</a:t>
            </a:r>
          </a:p>
          <a:p>
            <a:r>
              <a:rPr lang="en-GB" sz="2400" dirty="0"/>
              <a:t>6: Arrays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7: File management</a:t>
            </a:r>
          </a:p>
          <a:p>
            <a:r>
              <a:rPr lang="en-GB" sz="2400" dirty="0"/>
              <a:t>8: Methods</a:t>
            </a:r>
          </a:p>
          <a:p>
            <a:r>
              <a:rPr lang="en-GB" sz="2400" dirty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Files</a:t>
            </a:r>
            <a:endParaRPr lang="en-GB" b="1" dirty="0">
              <a:solidFill>
                <a:srgbClr val="7958A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 smtClean="0"/>
              <a:t>There are two types of files in computing:</a:t>
            </a:r>
          </a:p>
          <a:p>
            <a:pPr lvl="1"/>
            <a:r>
              <a:rPr lang="en-GB" sz="3200" b="1" dirty="0" smtClean="0">
                <a:solidFill>
                  <a:srgbClr val="7030A0"/>
                </a:solidFill>
              </a:rPr>
              <a:t>Text files </a:t>
            </a:r>
            <a:r>
              <a:rPr lang="en-GB" sz="3200" dirty="0" smtClean="0"/>
              <a:t>(that contain ASCII/Unicode characters) – e.g. TXT, CSV</a:t>
            </a:r>
          </a:p>
          <a:p>
            <a:pPr lvl="1"/>
            <a:r>
              <a:rPr lang="en-GB" sz="3200" b="1" dirty="0">
                <a:solidFill>
                  <a:srgbClr val="7030A0"/>
                </a:solidFill>
              </a:rPr>
              <a:t>Random Access Files </a:t>
            </a:r>
            <a:r>
              <a:rPr lang="en-GB" sz="3200" dirty="0" smtClean="0"/>
              <a:t>(that contain binary objects) – e.g. JPG, MP3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58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rgbClr val="7030A0"/>
                </a:solidFill>
              </a:rPr>
              <a:t>Setting up the </a:t>
            </a:r>
            <a:r>
              <a:rPr lang="en-GB" sz="4000" b="1" dirty="0" smtClean="0">
                <a:solidFill>
                  <a:srgbClr val="7030A0"/>
                </a:solidFill>
              </a:rPr>
              <a:t>file connection</a:t>
            </a:r>
            <a:endParaRPr lang="en-GB" sz="4000" b="1" dirty="0">
              <a:solidFill>
                <a:srgbClr val="7030A0"/>
              </a:solidFill>
            </a:endParaRP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59" y="1573786"/>
            <a:ext cx="8941641" cy="2465952"/>
          </a:xfrm>
        </p:spPr>
      </p:pic>
      <p:sp>
        <p:nvSpPr>
          <p:cNvPr id="7" name="TextBox 6"/>
          <p:cNvSpPr txBox="1"/>
          <p:nvPr/>
        </p:nvSpPr>
        <p:spPr>
          <a:xfrm>
            <a:off x="556146" y="4195886"/>
            <a:ext cx="70315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baseline="0" dirty="0" smtClean="0">
                <a:solidFill>
                  <a:srgbClr val="FF0000"/>
                </a:solidFill>
              </a:rPr>
              <a:t>Steps to remember:</a:t>
            </a:r>
          </a:p>
          <a:p>
            <a:endParaRPr lang="en-GB" sz="2400" baseline="0" dirty="0" smtClean="0"/>
          </a:p>
          <a:p>
            <a:pPr marL="342900" indent="-342900">
              <a:buAutoNum type="arabicPeriod"/>
            </a:pPr>
            <a:r>
              <a:rPr lang="en-GB" sz="2400" baseline="0" dirty="0" smtClean="0"/>
              <a:t>Import: </a:t>
            </a:r>
            <a:r>
              <a:rPr lang="en-GB" sz="2400" b="1" baseline="0" dirty="0" smtClean="0">
                <a:solidFill>
                  <a:srgbClr val="7030A0"/>
                </a:solidFill>
              </a:rPr>
              <a:t>java.io.*</a:t>
            </a:r>
          </a:p>
          <a:p>
            <a:pPr marL="342900" indent="-342900">
              <a:buAutoNum type="arabicPeriod"/>
            </a:pPr>
            <a:r>
              <a:rPr lang="en-GB" sz="2400" baseline="0" dirty="0" smtClean="0"/>
              <a:t>Throw away any </a:t>
            </a:r>
            <a:r>
              <a:rPr lang="en-GB" sz="2400" baseline="0" dirty="0" err="1" smtClean="0"/>
              <a:t>IOExceptions</a:t>
            </a:r>
            <a:r>
              <a:rPr lang="en-GB" sz="2400" baseline="0" dirty="0" smtClean="0"/>
              <a:t> (</a:t>
            </a:r>
            <a:r>
              <a:rPr lang="en-GB" sz="2400" b="1" baseline="0" dirty="0" smtClean="0">
                <a:solidFill>
                  <a:srgbClr val="7030A0"/>
                </a:solidFill>
              </a:rPr>
              <a:t>throws </a:t>
            </a:r>
            <a:r>
              <a:rPr lang="en-GB" sz="2400" b="1" baseline="0" dirty="0" err="1" smtClean="0">
                <a:solidFill>
                  <a:srgbClr val="7030A0"/>
                </a:solidFill>
              </a:rPr>
              <a:t>IOException</a:t>
            </a:r>
            <a:r>
              <a:rPr lang="en-GB" sz="2400" baseline="0" dirty="0" smtClean="0"/>
              <a:t>) that could potentially occur in the main method</a:t>
            </a:r>
            <a:endParaRPr lang="en-GB" sz="2400" baseline="0" dirty="0"/>
          </a:p>
        </p:txBody>
      </p:sp>
    </p:spTree>
    <p:extLst>
      <p:ext uri="{BB962C8B-B14F-4D97-AF65-F5344CB8AC3E}">
        <p14:creationId xmlns:p14="http://schemas.microsoft.com/office/powerpoint/2010/main" val="38111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Connecting to the file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" y="1665397"/>
            <a:ext cx="8657181" cy="33296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87105" y="5096637"/>
            <a:ext cx="70315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baseline="0" dirty="0" smtClean="0">
                <a:solidFill>
                  <a:srgbClr val="FF0000"/>
                </a:solidFill>
              </a:rPr>
              <a:t>Steps to remember:</a:t>
            </a:r>
          </a:p>
          <a:p>
            <a:endParaRPr lang="en-GB" sz="2000" baseline="0" dirty="0" smtClean="0"/>
          </a:p>
          <a:p>
            <a:pPr marL="342900" indent="-342900">
              <a:buAutoNum type="arabicPeriod"/>
            </a:pPr>
            <a:r>
              <a:rPr lang="en-GB" sz="2000" baseline="0" dirty="0" smtClean="0"/>
              <a:t>First add a File Reader</a:t>
            </a:r>
          </a:p>
          <a:p>
            <a:pPr marL="342900" indent="-342900">
              <a:buAutoNum type="arabicPeriod"/>
            </a:pPr>
            <a:r>
              <a:rPr lang="en-GB" sz="2000" baseline="0" dirty="0" smtClean="0"/>
              <a:t>Then add that File Reader to a Buffered Reader</a:t>
            </a:r>
            <a:endParaRPr lang="en-GB" sz="2000" baseline="0" dirty="0"/>
          </a:p>
        </p:txBody>
      </p:sp>
    </p:spTree>
    <p:extLst>
      <p:ext uri="{BB962C8B-B14F-4D97-AF65-F5344CB8AC3E}">
        <p14:creationId xmlns:p14="http://schemas.microsoft.com/office/powerpoint/2010/main" val="18734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Where do I store the text file?</a:t>
            </a:r>
            <a:endParaRPr lang="en-GB" sz="3600" b="1" dirty="0">
              <a:solidFill>
                <a:srgbClr val="7030A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06" y="1569518"/>
            <a:ext cx="5144993" cy="19652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29" y="3809480"/>
            <a:ext cx="6512546" cy="2789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ular Callout 5"/>
          <p:cNvSpPr/>
          <p:nvPr/>
        </p:nvSpPr>
        <p:spPr bwMode="auto">
          <a:xfrm>
            <a:off x="5377217" y="3809480"/>
            <a:ext cx="3439237" cy="1731511"/>
          </a:xfrm>
          <a:prstGeom prst="wedgeRectCallout">
            <a:avLst>
              <a:gd name="adj1" fmla="val -107881"/>
              <a:gd name="adj2" fmla="val 92760"/>
            </a:avLst>
          </a:prstGeom>
          <a:solidFill>
            <a:srgbClr val="FFFF0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Store the file in the MAIN project folder </a:t>
            </a:r>
            <a:b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(not in BIN or in SRC)</a:t>
            </a:r>
          </a:p>
        </p:txBody>
      </p:sp>
    </p:spTree>
    <p:extLst>
      <p:ext uri="{BB962C8B-B14F-4D97-AF65-F5344CB8AC3E}">
        <p14:creationId xmlns:p14="http://schemas.microsoft.com/office/powerpoint/2010/main" val="26695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>
                <a:solidFill>
                  <a:srgbClr val="7030A0"/>
                </a:solidFill>
              </a:rPr>
              <a:t>How do I read from the file?</a:t>
            </a:r>
            <a:endParaRPr lang="en-GB" sz="4000" b="1" dirty="0">
              <a:solidFill>
                <a:srgbClr val="7030A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2" y="1267511"/>
            <a:ext cx="8674429" cy="5065049"/>
          </a:xfrm>
        </p:spPr>
      </p:pic>
      <p:sp>
        <p:nvSpPr>
          <p:cNvPr id="5" name="Rectangle 4"/>
          <p:cNvSpPr/>
          <p:nvPr/>
        </p:nvSpPr>
        <p:spPr bwMode="auto">
          <a:xfrm>
            <a:off x="1651379" y="4476465"/>
            <a:ext cx="6564573" cy="117370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7068" y="5809340"/>
            <a:ext cx="5641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i="1" baseline="0" dirty="0" smtClean="0">
                <a:solidFill>
                  <a:srgbClr val="FF0000"/>
                </a:solidFill>
              </a:rPr>
              <a:t>ALL INPUT IS ALWAYS STRING!</a:t>
            </a:r>
            <a:endParaRPr lang="en-GB" sz="2800" b="1" i="1" baseline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2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Useful strategy to know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Sometimes you might want to read in data like this: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23, 45, 56, 93, 23, 35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7958A3"/>
                </a:solidFill>
              </a:rPr>
              <a:t>Suggested strategy:</a:t>
            </a:r>
          </a:p>
          <a:p>
            <a:pPr marL="514350" indent="-514350">
              <a:buAutoNum type="arabicPeriod"/>
            </a:pPr>
            <a:r>
              <a:rPr lang="en-GB" dirty="0" smtClean="0"/>
              <a:t>Read in the line in to a String</a:t>
            </a:r>
          </a:p>
          <a:p>
            <a:pPr marL="514350" indent="-514350">
              <a:buAutoNum type="arabicPeriod"/>
            </a:pPr>
            <a:r>
              <a:rPr lang="en-GB" dirty="0" smtClean="0"/>
              <a:t>Split the String into an array</a:t>
            </a:r>
          </a:p>
          <a:p>
            <a:pPr marL="514350" indent="-514350">
              <a:buAutoNum type="arabicPeriod"/>
            </a:pPr>
            <a:r>
              <a:rPr lang="en-GB" dirty="0" smtClean="0"/>
              <a:t>Convert the values into </a:t>
            </a:r>
            <a:r>
              <a:rPr lang="en-GB" dirty="0" err="1" smtClean="0"/>
              <a:t>ints</a:t>
            </a:r>
            <a:endParaRPr lang="en-GB" dirty="0" smtClean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958A3"/>
                </a:solidFill>
              </a:rPr>
              <a:t>In Java that would be:</a:t>
            </a:r>
            <a:endParaRPr lang="en-GB" b="1" dirty="0">
              <a:solidFill>
                <a:srgbClr val="7958A3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4" y="1608706"/>
            <a:ext cx="8836502" cy="2511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34370" y="4352463"/>
            <a:ext cx="82637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baseline="0" dirty="0" smtClean="0">
                <a:solidFill>
                  <a:srgbClr val="7958A3"/>
                </a:solidFill>
              </a:rPr>
              <a:t>Which reads as…</a:t>
            </a:r>
            <a:endParaRPr lang="en-GB" b="1" baseline="0" dirty="0">
              <a:solidFill>
                <a:srgbClr val="7958A3"/>
              </a:solidFill>
            </a:endParaRPr>
          </a:p>
          <a:p>
            <a:pPr marL="514350" indent="-514350">
              <a:buAutoNum type="arabicPeriod"/>
            </a:pPr>
            <a:r>
              <a:rPr lang="en-GB" baseline="0" dirty="0"/>
              <a:t>Read </a:t>
            </a:r>
            <a:r>
              <a:rPr lang="en-GB" baseline="0" dirty="0" smtClean="0"/>
              <a:t>the first </a:t>
            </a:r>
            <a:r>
              <a:rPr lang="en-GB" baseline="0" dirty="0"/>
              <a:t>line </a:t>
            </a:r>
            <a:r>
              <a:rPr lang="en-GB" baseline="0" dirty="0" smtClean="0"/>
              <a:t>from the file in </a:t>
            </a:r>
            <a:r>
              <a:rPr lang="en-GB" baseline="0" dirty="0"/>
              <a:t>to a </a:t>
            </a:r>
            <a:r>
              <a:rPr lang="en-GB" baseline="0" dirty="0" smtClean="0"/>
              <a:t>String variable called </a:t>
            </a:r>
            <a:r>
              <a:rPr lang="en-GB" b="1" baseline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GB" baseline="0" dirty="0" smtClean="0"/>
              <a:t>.</a:t>
            </a:r>
            <a:endParaRPr lang="en-GB" baseline="0" dirty="0"/>
          </a:p>
          <a:p>
            <a:pPr marL="514350" indent="-514350">
              <a:buAutoNum type="arabicPeriod"/>
            </a:pPr>
            <a:r>
              <a:rPr lang="en-GB" baseline="0" dirty="0"/>
              <a:t>Split the </a:t>
            </a:r>
            <a:r>
              <a:rPr lang="en-GB" baseline="0" dirty="0" smtClean="0"/>
              <a:t>line variable </a:t>
            </a:r>
            <a:r>
              <a:rPr lang="en-GB" baseline="0" dirty="0"/>
              <a:t>into an </a:t>
            </a:r>
            <a:r>
              <a:rPr lang="en-GB" baseline="0" dirty="0" smtClean="0"/>
              <a:t>String array called </a:t>
            </a:r>
            <a:r>
              <a:rPr lang="en-GB" b="1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tempstringarray</a:t>
            </a:r>
            <a:endParaRPr lang="en-GB" b="1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0" indent="-514350">
              <a:buAutoNum type="arabicPeriod"/>
            </a:pPr>
            <a:r>
              <a:rPr lang="en-GB" baseline="0" dirty="0" smtClean="0"/>
              <a:t>Create an integer array called </a:t>
            </a:r>
            <a:r>
              <a:rPr lang="en-GB" b="1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intarr</a:t>
            </a:r>
            <a:r>
              <a:rPr lang="en-GB" baseline="0" dirty="0" smtClean="0"/>
              <a:t> of the same size as </a:t>
            </a:r>
            <a:r>
              <a:rPr lang="en-GB" b="1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tempstringarray</a:t>
            </a:r>
            <a:endParaRPr lang="en-GB" b="1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0" indent="-514350">
              <a:buAutoNum type="arabicPeriod"/>
            </a:pPr>
            <a:r>
              <a:rPr lang="en-GB" baseline="0" dirty="0" smtClean="0"/>
              <a:t>Loop through for all the values in </a:t>
            </a:r>
            <a:r>
              <a:rPr lang="en-GB" b="1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tempstringarray</a:t>
            </a:r>
            <a:endParaRPr lang="en-GB" b="1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0" indent="-514350">
              <a:buAutoNum type="arabicPeriod"/>
            </a:pPr>
            <a:r>
              <a:rPr lang="en-GB" baseline="0" dirty="0" smtClean="0"/>
              <a:t>Convert each value from a String to an int and store it in the new integer array at the same index point. 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142480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871774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Writing to a file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7" y="1146412"/>
            <a:ext cx="8597406" cy="4763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loud Callout 4"/>
          <p:cNvSpPr/>
          <p:nvPr/>
        </p:nvSpPr>
        <p:spPr bwMode="auto">
          <a:xfrm>
            <a:off x="4592130" y="4722125"/>
            <a:ext cx="3869482" cy="2059130"/>
          </a:xfrm>
          <a:prstGeom prst="cloudCallout">
            <a:avLst>
              <a:gd name="adj1" fmla="val -48905"/>
              <a:gd name="adj2" fmla="val -51133"/>
            </a:avLst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No buffer is used this time. </a:t>
            </a:r>
            <a:b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</a:b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You write directly to the file.</a:t>
            </a:r>
          </a:p>
        </p:txBody>
      </p:sp>
    </p:spTree>
    <p:extLst>
      <p:ext uri="{BB962C8B-B14F-4D97-AF65-F5344CB8AC3E}">
        <p14:creationId xmlns:p14="http://schemas.microsoft.com/office/powerpoint/2010/main" val="11024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In the end, always </a:t>
            </a:r>
            <a:r>
              <a:rPr lang="en-GB" b="1" dirty="0" smtClean="0">
                <a:solidFill>
                  <a:srgbClr val="FF0000"/>
                </a:solidFill>
              </a:rPr>
              <a:t>.close()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07" y="2100026"/>
            <a:ext cx="6083774" cy="3481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Notched Right Arrow 4"/>
          <p:cNvSpPr/>
          <p:nvPr/>
        </p:nvSpPr>
        <p:spPr bwMode="auto">
          <a:xfrm>
            <a:off x="457200" y="4626591"/>
            <a:ext cx="1542197" cy="955343"/>
          </a:xfrm>
          <a:prstGeom prst="notchedRightArrow">
            <a:avLst/>
          </a:prstGeom>
          <a:solidFill>
            <a:srgbClr val="E0489C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4" y="0"/>
            <a:ext cx="7522902" cy="764275"/>
          </a:xfrm>
        </p:spPr>
        <p:txBody>
          <a:bodyPr/>
          <a:lstStyle/>
          <a:p>
            <a:pPr algn="l"/>
            <a:r>
              <a:rPr lang="en-GB" sz="3200" b="1" dirty="0" smtClean="0">
                <a:solidFill>
                  <a:srgbClr val="FF0000"/>
                </a:solidFill>
              </a:rPr>
              <a:t>Example of adding numbers in a file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"/>
          <a:stretch/>
        </p:blipFill>
        <p:spPr>
          <a:xfrm>
            <a:off x="280123" y="846161"/>
            <a:ext cx="7546881" cy="5841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32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346</Words>
  <Application>Microsoft Office PowerPoint</Application>
  <PresentationFormat>On-screen Show (4:3)</PresentationFormat>
  <Paragraphs>56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Courier New</vt:lpstr>
      <vt:lpstr>Default Design</vt:lpstr>
      <vt:lpstr>Java for Teachers Intermediate</vt:lpstr>
      <vt:lpstr>Levels of Java coding</vt:lpstr>
      <vt:lpstr>Files</vt:lpstr>
      <vt:lpstr>Setting up the file connection</vt:lpstr>
      <vt:lpstr>Connecting to the file</vt:lpstr>
      <vt:lpstr>Where do I store the text file?</vt:lpstr>
      <vt:lpstr>How do I read from the file?</vt:lpstr>
      <vt:lpstr>Useful strategy to know</vt:lpstr>
      <vt:lpstr>In Java that would be:</vt:lpstr>
      <vt:lpstr>Writing to a file</vt:lpstr>
      <vt:lpstr>In the end, always .close()</vt:lpstr>
      <vt:lpstr>Example of adding numbers in a file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55</cp:revision>
  <cp:lastPrinted>2015-06-25T14:37:53Z</cp:lastPrinted>
  <dcterms:created xsi:type="dcterms:W3CDTF">2009-01-01T16:20:39Z</dcterms:created>
  <dcterms:modified xsi:type="dcterms:W3CDTF">2017-01-03T12:35:31Z</dcterms:modified>
</cp:coreProperties>
</file>