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9" r:id="rId2"/>
    <p:sldId id="271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8" r:id="rId11"/>
    <p:sldId id="337" r:id="rId12"/>
    <p:sldId id="339" r:id="rId13"/>
    <p:sldId id="340" r:id="rId14"/>
    <p:sldId id="342" r:id="rId15"/>
    <p:sldId id="343" r:id="rId16"/>
    <p:sldId id="344" r:id="rId17"/>
    <p:sldId id="345" r:id="rId18"/>
    <p:sldId id="341" r:id="rId1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911F"/>
    <a:srgbClr val="0000FF"/>
    <a:srgbClr val="000000"/>
    <a:srgbClr val="7958A3"/>
    <a:srgbClr val="E878B5"/>
    <a:srgbClr val="FFFF99"/>
    <a:srgbClr val="2691BF"/>
    <a:srgbClr val="FFCC33"/>
    <a:srgbClr val="C0E7FA"/>
    <a:srgbClr val="E048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49" autoAdjust="0"/>
    <p:restoredTop sz="94660"/>
  </p:normalViewPr>
  <p:slideViewPr>
    <p:cSldViewPr snapToGrid="0">
      <p:cViewPr varScale="1">
        <p:scale>
          <a:sx n="70" d="100"/>
          <a:sy n="70" d="100"/>
        </p:scale>
        <p:origin x="2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 smtClean="0"/>
            </a:lvl1pPr>
          </a:lstStyle>
          <a:p>
            <a:pPr>
              <a:defRPr/>
            </a:pPr>
            <a:fld id="{E75C14CD-C68A-4D4F-8148-465E3EAD88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92366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180189-1C12-4AD5-84A1-FC10BD412B53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3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-679450" y="-558800"/>
            <a:ext cx="10668000" cy="8456613"/>
            <a:chOff x="-428" y="-352"/>
            <a:chExt cx="6720" cy="5327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172" y="1104"/>
              <a:ext cx="1958" cy="1950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1760" y="314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2511" y="30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086" y="3414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413" y="328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3217" y="87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4124" y="156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3836" y="183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3356" y="1884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303" y="93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671" y="216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3365" y="236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16" y="222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3691" y="263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018" y="250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16" y="2326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923" y="301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635" y="327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155" y="33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470" y="3613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164" y="380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915" y="3672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90" y="4083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817" y="395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1359" y="349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2266" y="418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1978" y="445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2445" y="355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2959" y="286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3866" y="354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3578" y="381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3098" y="386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7" name="Oval 40"/>
            <p:cNvSpPr>
              <a:spLocks noChangeArrowheads="1"/>
            </p:cNvSpPr>
            <p:nvPr/>
          </p:nvSpPr>
          <p:spPr bwMode="auto">
            <a:xfrm>
              <a:off x="4045" y="2919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8" name="Oval 41"/>
            <p:cNvSpPr>
              <a:spLocks noChangeArrowheads="1"/>
            </p:cNvSpPr>
            <p:nvPr/>
          </p:nvSpPr>
          <p:spPr bwMode="auto">
            <a:xfrm>
              <a:off x="3413" y="415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107" y="434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858" y="420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4571" y="2062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478" y="2748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3" name="Oval 46"/>
            <p:cNvSpPr>
              <a:spLocks noChangeArrowheads="1"/>
            </p:cNvSpPr>
            <p:nvPr/>
          </p:nvSpPr>
          <p:spPr bwMode="auto">
            <a:xfrm>
              <a:off x="5190" y="301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4" name="Oval 47"/>
            <p:cNvSpPr>
              <a:spLocks noChangeArrowheads="1"/>
            </p:cNvSpPr>
            <p:nvPr/>
          </p:nvSpPr>
          <p:spPr bwMode="auto">
            <a:xfrm>
              <a:off x="4710" y="3068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5657" y="2118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025" y="33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4719" y="35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8" name="Oval 51"/>
            <p:cNvSpPr>
              <a:spLocks noChangeArrowheads="1"/>
            </p:cNvSpPr>
            <p:nvPr/>
          </p:nvSpPr>
          <p:spPr bwMode="auto">
            <a:xfrm>
              <a:off x="5470" y="34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5045" y="38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0" name="Oval 53"/>
            <p:cNvSpPr>
              <a:spLocks noChangeArrowheads="1"/>
            </p:cNvSpPr>
            <p:nvPr/>
          </p:nvSpPr>
          <p:spPr bwMode="auto">
            <a:xfrm>
              <a:off x="5372" y="36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1" name="Oval 54"/>
            <p:cNvSpPr>
              <a:spLocks noChangeArrowheads="1"/>
            </p:cNvSpPr>
            <p:nvPr/>
          </p:nvSpPr>
          <p:spPr bwMode="auto">
            <a:xfrm>
              <a:off x="-174" y="-6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2" name="Oval 55"/>
            <p:cNvSpPr>
              <a:spLocks noChangeArrowheads="1"/>
            </p:cNvSpPr>
            <p:nvPr/>
          </p:nvSpPr>
          <p:spPr bwMode="auto">
            <a:xfrm>
              <a:off x="-182" y="591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3" name="Oval 56"/>
            <p:cNvSpPr>
              <a:spLocks noChangeArrowheads="1"/>
            </p:cNvSpPr>
            <p:nvPr/>
          </p:nvSpPr>
          <p:spPr bwMode="auto">
            <a:xfrm>
              <a:off x="-280" y="873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4" name="Oval 57"/>
            <p:cNvSpPr>
              <a:spLocks noChangeArrowheads="1"/>
            </p:cNvSpPr>
            <p:nvPr/>
          </p:nvSpPr>
          <p:spPr bwMode="auto">
            <a:xfrm>
              <a:off x="963" y="-20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5" name="Oval 58"/>
            <p:cNvSpPr>
              <a:spLocks noChangeArrowheads="1"/>
            </p:cNvSpPr>
            <p:nvPr/>
          </p:nvSpPr>
          <p:spPr bwMode="auto">
            <a:xfrm>
              <a:off x="657" y="-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6" name="Oval 59"/>
            <p:cNvSpPr>
              <a:spLocks noChangeArrowheads="1"/>
            </p:cNvSpPr>
            <p:nvPr/>
          </p:nvSpPr>
          <p:spPr bwMode="auto">
            <a:xfrm>
              <a:off x="1408" y="-14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7" name="Oval 60"/>
            <p:cNvSpPr>
              <a:spLocks noChangeArrowheads="1"/>
            </p:cNvSpPr>
            <p:nvPr/>
          </p:nvSpPr>
          <p:spPr bwMode="auto">
            <a:xfrm>
              <a:off x="983" y="26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8" name="Oval 61"/>
            <p:cNvSpPr>
              <a:spLocks noChangeArrowheads="1"/>
            </p:cNvSpPr>
            <p:nvPr/>
          </p:nvSpPr>
          <p:spPr bwMode="auto">
            <a:xfrm>
              <a:off x="1310" y="1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9" name="Oval 62"/>
            <p:cNvSpPr>
              <a:spLocks noChangeArrowheads="1"/>
            </p:cNvSpPr>
            <p:nvPr/>
          </p:nvSpPr>
          <p:spPr bwMode="auto">
            <a:xfrm>
              <a:off x="-420" y="1840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0" name="Oval 63"/>
            <p:cNvSpPr>
              <a:spLocks noChangeArrowheads="1"/>
            </p:cNvSpPr>
            <p:nvPr/>
          </p:nvSpPr>
          <p:spPr bwMode="auto">
            <a:xfrm>
              <a:off x="-241" y="1210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1" name="Oval 64"/>
            <p:cNvSpPr>
              <a:spLocks noChangeArrowheads="1"/>
            </p:cNvSpPr>
            <p:nvPr/>
          </p:nvSpPr>
          <p:spPr bwMode="auto">
            <a:xfrm>
              <a:off x="-428" y="250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2" name="Oval 65"/>
            <p:cNvSpPr>
              <a:spLocks noChangeArrowheads="1"/>
            </p:cNvSpPr>
            <p:nvPr/>
          </p:nvSpPr>
          <p:spPr bwMode="auto">
            <a:xfrm>
              <a:off x="266" y="451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3" name="Oval 66"/>
            <p:cNvSpPr>
              <a:spLocks noChangeArrowheads="1"/>
            </p:cNvSpPr>
            <p:nvPr/>
          </p:nvSpPr>
          <p:spPr bwMode="auto">
            <a:xfrm>
              <a:off x="885" y="14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4" name="Oval 67"/>
            <p:cNvSpPr>
              <a:spLocks noChangeArrowheads="1"/>
            </p:cNvSpPr>
            <p:nvPr/>
          </p:nvSpPr>
          <p:spPr bwMode="auto">
            <a:xfrm>
              <a:off x="405" y="1457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5" name="Oval 68"/>
            <p:cNvSpPr>
              <a:spLocks noChangeArrowheads="1"/>
            </p:cNvSpPr>
            <p:nvPr/>
          </p:nvSpPr>
          <p:spPr bwMode="auto">
            <a:xfrm>
              <a:off x="1352" y="507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6" name="Oval 69"/>
            <p:cNvSpPr>
              <a:spLocks noChangeArrowheads="1"/>
            </p:cNvSpPr>
            <p:nvPr/>
          </p:nvSpPr>
          <p:spPr bwMode="auto">
            <a:xfrm>
              <a:off x="720" y="1738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7" name="Oval 70"/>
            <p:cNvSpPr>
              <a:spLocks noChangeArrowheads="1"/>
            </p:cNvSpPr>
            <p:nvPr/>
          </p:nvSpPr>
          <p:spPr bwMode="auto">
            <a:xfrm>
              <a:off x="414" y="193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8" name="Oval 71"/>
            <p:cNvSpPr>
              <a:spLocks noChangeArrowheads="1"/>
            </p:cNvSpPr>
            <p:nvPr/>
          </p:nvSpPr>
          <p:spPr bwMode="auto">
            <a:xfrm>
              <a:off x="740" y="2208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9" name="Oval 72"/>
            <p:cNvSpPr>
              <a:spLocks noChangeArrowheads="1"/>
            </p:cNvSpPr>
            <p:nvPr/>
          </p:nvSpPr>
          <p:spPr bwMode="auto">
            <a:xfrm>
              <a:off x="1863" y="-307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0" name="Oval 73"/>
            <p:cNvSpPr>
              <a:spLocks noChangeArrowheads="1"/>
            </p:cNvSpPr>
            <p:nvPr/>
          </p:nvSpPr>
          <p:spPr bwMode="auto">
            <a:xfrm>
              <a:off x="2770" y="37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1" name="Oval 74"/>
            <p:cNvSpPr>
              <a:spLocks noChangeArrowheads="1"/>
            </p:cNvSpPr>
            <p:nvPr/>
          </p:nvSpPr>
          <p:spPr bwMode="auto">
            <a:xfrm>
              <a:off x="2482" y="64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2" name="Oval 75"/>
            <p:cNvSpPr>
              <a:spLocks noChangeArrowheads="1"/>
            </p:cNvSpPr>
            <p:nvPr/>
          </p:nvSpPr>
          <p:spPr bwMode="auto">
            <a:xfrm>
              <a:off x="2002" y="69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3" name="Oval 76"/>
            <p:cNvSpPr>
              <a:spLocks noChangeArrowheads="1"/>
            </p:cNvSpPr>
            <p:nvPr/>
          </p:nvSpPr>
          <p:spPr bwMode="auto">
            <a:xfrm>
              <a:off x="2949" y="-251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4" name="Oval 77"/>
            <p:cNvSpPr>
              <a:spLocks noChangeArrowheads="1"/>
            </p:cNvSpPr>
            <p:nvPr/>
          </p:nvSpPr>
          <p:spPr bwMode="auto">
            <a:xfrm>
              <a:off x="2011" y="117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5" name="Oval 78"/>
            <p:cNvSpPr>
              <a:spLocks noChangeArrowheads="1"/>
            </p:cNvSpPr>
            <p:nvPr/>
          </p:nvSpPr>
          <p:spPr bwMode="auto">
            <a:xfrm>
              <a:off x="2762" y="103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6" name="Oval 79"/>
            <p:cNvSpPr>
              <a:spLocks noChangeArrowheads="1"/>
            </p:cNvSpPr>
            <p:nvPr/>
          </p:nvSpPr>
          <p:spPr bwMode="auto">
            <a:xfrm>
              <a:off x="4818" y="15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7" name="Oval 80"/>
            <p:cNvSpPr>
              <a:spLocks noChangeArrowheads="1"/>
            </p:cNvSpPr>
            <p:nvPr/>
          </p:nvSpPr>
          <p:spPr bwMode="auto">
            <a:xfrm>
              <a:off x="5725" y="83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8" name="Oval 81"/>
            <p:cNvSpPr>
              <a:spLocks noChangeArrowheads="1"/>
            </p:cNvSpPr>
            <p:nvPr/>
          </p:nvSpPr>
          <p:spPr bwMode="auto">
            <a:xfrm>
              <a:off x="5437" y="110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9" name="Oval 82"/>
            <p:cNvSpPr>
              <a:spLocks noChangeArrowheads="1"/>
            </p:cNvSpPr>
            <p:nvPr/>
          </p:nvSpPr>
          <p:spPr bwMode="auto">
            <a:xfrm>
              <a:off x="4957" y="115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0" name="Oval 83"/>
            <p:cNvSpPr>
              <a:spLocks noChangeArrowheads="1"/>
            </p:cNvSpPr>
            <p:nvPr/>
          </p:nvSpPr>
          <p:spPr bwMode="auto">
            <a:xfrm>
              <a:off x="5272" y="144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1" name="Oval 84"/>
            <p:cNvSpPr>
              <a:spLocks noChangeArrowheads="1"/>
            </p:cNvSpPr>
            <p:nvPr/>
          </p:nvSpPr>
          <p:spPr bwMode="auto">
            <a:xfrm>
              <a:off x="4966" y="16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2" name="Oval 85"/>
            <p:cNvSpPr>
              <a:spLocks noChangeArrowheads="1"/>
            </p:cNvSpPr>
            <p:nvPr/>
          </p:nvSpPr>
          <p:spPr bwMode="auto">
            <a:xfrm>
              <a:off x="5717" y="149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3" name="Oval 86"/>
            <p:cNvSpPr>
              <a:spLocks noChangeArrowheads="1"/>
            </p:cNvSpPr>
            <p:nvPr/>
          </p:nvSpPr>
          <p:spPr bwMode="auto">
            <a:xfrm>
              <a:off x="5292" y="1910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4" name="Oval 87"/>
            <p:cNvSpPr>
              <a:spLocks noChangeArrowheads="1"/>
            </p:cNvSpPr>
            <p:nvPr/>
          </p:nvSpPr>
          <p:spPr bwMode="auto">
            <a:xfrm>
              <a:off x="5619" y="178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5" name="Oval 88"/>
            <p:cNvSpPr>
              <a:spLocks noChangeArrowheads="1"/>
            </p:cNvSpPr>
            <p:nvPr/>
          </p:nvSpPr>
          <p:spPr bwMode="auto">
            <a:xfrm>
              <a:off x="4366" y="-35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6" name="Oval 89"/>
            <p:cNvSpPr>
              <a:spLocks noChangeArrowheads="1"/>
            </p:cNvSpPr>
            <p:nvPr/>
          </p:nvSpPr>
          <p:spPr bwMode="auto">
            <a:xfrm>
              <a:off x="4078" y="-8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7" name="Oval 90"/>
            <p:cNvSpPr>
              <a:spLocks noChangeArrowheads="1"/>
            </p:cNvSpPr>
            <p:nvPr/>
          </p:nvSpPr>
          <p:spPr bwMode="auto">
            <a:xfrm>
              <a:off x="3598" y="-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8" name="Oval 91"/>
            <p:cNvSpPr>
              <a:spLocks noChangeArrowheads="1"/>
            </p:cNvSpPr>
            <p:nvPr/>
          </p:nvSpPr>
          <p:spPr bwMode="auto">
            <a:xfrm>
              <a:off x="3913" y="2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9" name="Oval 92"/>
            <p:cNvSpPr>
              <a:spLocks noChangeArrowheads="1"/>
            </p:cNvSpPr>
            <p:nvPr/>
          </p:nvSpPr>
          <p:spPr bwMode="auto">
            <a:xfrm>
              <a:off x="3607" y="4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0" name="Oval 93"/>
            <p:cNvSpPr>
              <a:spLocks noChangeArrowheads="1"/>
            </p:cNvSpPr>
            <p:nvPr/>
          </p:nvSpPr>
          <p:spPr bwMode="auto">
            <a:xfrm>
              <a:off x="4358" y="3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1" name="Oval 94"/>
            <p:cNvSpPr>
              <a:spLocks noChangeArrowheads="1"/>
            </p:cNvSpPr>
            <p:nvPr/>
          </p:nvSpPr>
          <p:spPr bwMode="auto">
            <a:xfrm>
              <a:off x="3933" y="7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2" name="Oval 95"/>
            <p:cNvSpPr>
              <a:spLocks noChangeArrowheads="1"/>
            </p:cNvSpPr>
            <p:nvPr/>
          </p:nvSpPr>
          <p:spPr bwMode="auto">
            <a:xfrm>
              <a:off x="4260" y="5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3" name="Oval 96"/>
            <p:cNvSpPr>
              <a:spLocks noChangeArrowheads="1"/>
            </p:cNvSpPr>
            <p:nvPr/>
          </p:nvSpPr>
          <p:spPr bwMode="auto">
            <a:xfrm>
              <a:off x="4305" y="406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4" name="Oval 97"/>
            <p:cNvSpPr>
              <a:spLocks noChangeArrowheads="1"/>
            </p:cNvSpPr>
            <p:nvPr/>
          </p:nvSpPr>
          <p:spPr bwMode="auto">
            <a:xfrm>
              <a:off x="5391" y="412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5" name="Oval 98"/>
            <p:cNvSpPr>
              <a:spLocks noChangeArrowheads="1"/>
            </p:cNvSpPr>
            <p:nvPr/>
          </p:nvSpPr>
          <p:spPr bwMode="auto">
            <a:xfrm>
              <a:off x="5322" y="-33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6" name="Oval 99"/>
            <p:cNvSpPr>
              <a:spLocks noChangeArrowheads="1"/>
            </p:cNvSpPr>
            <p:nvPr/>
          </p:nvSpPr>
          <p:spPr bwMode="auto">
            <a:xfrm>
              <a:off x="5648" y="-56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60550" y="1763713"/>
            <a:ext cx="3087688" cy="3092450"/>
          </a:xfrm>
        </p:spPr>
        <p:txBody>
          <a:bodyPr anchorCtr="1"/>
          <a:lstStyle>
            <a:lvl1pPr>
              <a:defRPr sz="32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1700" y="4581525"/>
            <a:ext cx="1403350" cy="1435100"/>
          </a:xfrm>
        </p:spPr>
        <p:txBody>
          <a:bodyPr anchor="ctr" anchorCtr="1"/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9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65D9B-A390-47A6-91A1-5AE6C24892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204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6A5E6-3AA4-4429-B56A-BE23C96516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986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4978D-2A9A-4D2A-A2AB-346F7B8536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0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FA3D8-017E-4524-977B-1DAE70E813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286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EB5E6-8616-4BD4-BE85-7FFE470337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525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4C09E-DD15-413B-BD44-3DBE5FA99B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10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6081-41D3-4CD4-AA63-2F4FEA58AF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151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3F23C-9323-45CE-BF68-A0C50A2B37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36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7636A-0F68-4664-8FB4-5329070513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84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B7467-4A21-44C3-BC21-6BC90CBC8F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054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4738" y="274638"/>
            <a:ext cx="18986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54513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69083-2A45-49F6-A768-9663D9B8CE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06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7596188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0FCC-5312-4125-B8E7-01110E6C7C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0288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FAE98-0CA8-4697-9515-06D8AF7207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10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7"/>
          <p:cNvSpPr>
            <a:spLocks noChangeArrowheads="1"/>
          </p:cNvSpPr>
          <p:nvPr userDrawn="1"/>
        </p:nvSpPr>
        <p:spPr bwMode="auto">
          <a:xfrm>
            <a:off x="8696325" y="4362450"/>
            <a:ext cx="900113" cy="900113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8"/>
          <p:cNvSpPr>
            <a:spLocks noChangeArrowheads="1"/>
          </p:cNvSpPr>
          <p:nvPr userDrawn="1"/>
        </p:nvSpPr>
        <p:spPr bwMode="auto">
          <a:xfrm>
            <a:off x="8239125" y="4784725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9"/>
          <p:cNvSpPr>
            <a:spLocks noChangeArrowheads="1"/>
          </p:cNvSpPr>
          <p:nvPr userDrawn="1"/>
        </p:nvSpPr>
        <p:spPr bwMode="auto">
          <a:xfrm>
            <a:off x="8980488" y="3362325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"/>
          <p:cNvSpPr>
            <a:spLocks noChangeArrowheads="1"/>
          </p:cNvSpPr>
          <p:nvPr userDrawn="1"/>
        </p:nvSpPr>
        <p:spPr bwMode="auto">
          <a:xfrm>
            <a:off x="7977188" y="5316538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1"/>
          <p:cNvSpPr>
            <a:spLocks noChangeArrowheads="1"/>
          </p:cNvSpPr>
          <p:nvPr userDrawn="1"/>
        </p:nvSpPr>
        <p:spPr bwMode="auto">
          <a:xfrm>
            <a:off x="7491413" y="562768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2"/>
          <p:cNvSpPr>
            <a:spLocks noChangeArrowheads="1"/>
          </p:cNvSpPr>
          <p:nvPr userDrawn="1"/>
        </p:nvSpPr>
        <p:spPr bwMode="auto">
          <a:xfrm>
            <a:off x="8683625" y="5410200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3"/>
          <p:cNvSpPr>
            <a:spLocks noChangeArrowheads="1"/>
          </p:cNvSpPr>
          <p:nvPr userDrawn="1"/>
        </p:nvSpPr>
        <p:spPr bwMode="auto">
          <a:xfrm>
            <a:off x="8008938" y="6062663"/>
            <a:ext cx="360362" cy="360362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4"/>
          <p:cNvSpPr>
            <a:spLocks noChangeArrowheads="1"/>
          </p:cNvSpPr>
          <p:nvPr userDrawn="1"/>
        </p:nvSpPr>
        <p:spPr bwMode="auto">
          <a:xfrm>
            <a:off x="8528050" y="5857875"/>
            <a:ext cx="360363" cy="3603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5"/>
          <p:cNvSpPr>
            <a:spLocks noChangeArrowheads="1"/>
          </p:cNvSpPr>
          <p:nvPr userDrawn="1"/>
        </p:nvSpPr>
        <p:spPr bwMode="auto">
          <a:xfrm>
            <a:off x="7648575" y="242888"/>
            <a:ext cx="1439863" cy="14398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6"/>
          <p:cNvSpPr>
            <a:spLocks noChangeArrowheads="1"/>
          </p:cNvSpPr>
          <p:nvPr userDrawn="1"/>
        </p:nvSpPr>
        <p:spPr bwMode="auto">
          <a:xfrm>
            <a:off x="9088438" y="1331913"/>
            <a:ext cx="900112" cy="900112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7"/>
          <p:cNvSpPr>
            <a:spLocks noChangeArrowheads="1"/>
          </p:cNvSpPr>
          <p:nvPr userDrawn="1"/>
        </p:nvSpPr>
        <p:spPr bwMode="auto">
          <a:xfrm>
            <a:off x="8631238" y="1754188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8"/>
          <p:cNvSpPr>
            <a:spLocks noChangeArrowheads="1"/>
          </p:cNvSpPr>
          <p:nvPr userDrawn="1"/>
        </p:nvSpPr>
        <p:spPr bwMode="auto">
          <a:xfrm>
            <a:off x="8369300" y="2286000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9"/>
          <p:cNvSpPr>
            <a:spLocks noChangeArrowheads="1"/>
          </p:cNvSpPr>
          <p:nvPr userDrawn="1"/>
        </p:nvSpPr>
        <p:spPr bwMode="auto">
          <a:xfrm>
            <a:off x="9075738" y="2379663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20"/>
          <p:cNvSpPr>
            <a:spLocks noChangeArrowheads="1"/>
          </p:cNvSpPr>
          <p:nvPr userDrawn="1"/>
        </p:nvSpPr>
        <p:spPr bwMode="auto">
          <a:xfrm>
            <a:off x="8401050" y="3032125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21"/>
          <p:cNvSpPr>
            <a:spLocks noChangeArrowheads="1"/>
          </p:cNvSpPr>
          <p:nvPr userDrawn="1"/>
        </p:nvSpPr>
        <p:spPr bwMode="auto">
          <a:xfrm>
            <a:off x="8920163" y="282733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22"/>
          <p:cNvSpPr>
            <a:spLocks noChangeArrowheads="1"/>
          </p:cNvSpPr>
          <p:nvPr userDrawn="1"/>
        </p:nvSpPr>
        <p:spPr bwMode="auto">
          <a:xfrm>
            <a:off x="6834188" y="6457950"/>
            <a:ext cx="1439862" cy="14398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23"/>
          <p:cNvSpPr>
            <a:spLocks noChangeArrowheads="1"/>
          </p:cNvSpPr>
          <p:nvPr userDrawn="1"/>
        </p:nvSpPr>
        <p:spPr bwMode="auto">
          <a:xfrm>
            <a:off x="8558213" y="6546850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24"/>
          <p:cNvSpPr>
            <a:spLocks noChangeArrowheads="1"/>
          </p:cNvSpPr>
          <p:nvPr userDrawn="1"/>
        </p:nvSpPr>
        <p:spPr bwMode="auto">
          <a:xfrm>
            <a:off x="8966200" y="-88900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2294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596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 smtClean="0"/>
            </a:lvl1pPr>
          </a:lstStyle>
          <a:p>
            <a:pPr>
              <a:defRPr/>
            </a:pPr>
            <a:fld id="{25F52A2F-2CC8-4527-8906-34E9932ED6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3250" y="1624013"/>
            <a:ext cx="3087688" cy="3092450"/>
          </a:xfrm>
        </p:spPr>
        <p:txBody>
          <a:bodyPr/>
          <a:lstStyle/>
          <a:p>
            <a:pPr eaLnBrk="1" hangingPunct="1"/>
            <a:r>
              <a:rPr lang="en-GB" altLang="en-US" sz="4400" b="1" dirty="0" smtClean="0">
                <a:solidFill>
                  <a:schemeClr val="bg1"/>
                </a:solidFill>
              </a:rPr>
              <a:t>Java for Beginners</a:t>
            </a:r>
            <a:endParaRPr lang="en-GB" altLang="en-US" sz="4400" b="1" i="1" dirty="0" smtClean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en-US" b="1" dirty="0">
                <a:solidFill>
                  <a:schemeClr val="bg1"/>
                </a:solidFill>
              </a:rPr>
              <a:t>Chris Coetzee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288645" y="3186545"/>
            <a:ext cx="140335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University Greenwich</a:t>
            </a:r>
          </a:p>
          <a:p>
            <a:pPr eaLnBrk="1" hangingPunct="1"/>
            <a:r>
              <a:rPr lang="en-GB" altLang="en-US" b="1" i="1" dirty="0" smtClean="0">
                <a:solidFill>
                  <a:schemeClr val="bg1"/>
                </a:solidFill>
              </a:rPr>
              <a:t>Computing At School</a:t>
            </a:r>
          </a:p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DASCO</a:t>
            </a:r>
            <a:endParaRPr lang="en-GB" altLang="en-US" b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http://d2ro3qwxdn69cl.cloudfront.net/images/articles/JavaIc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20" y="872547"/>
            <a:ext cx="1137124" cy="11171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42746" y="197686"/>
            <a:ext cx="140572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altLang="en-US" sz="2400" b="1" baseline="0" dirty="0" smtClean="0">
                <a:solidFill>
                  <a:schemeClr val="bg1"/>
                </a:solidFill>
              </a:rPr>
              <a:t>Level 6</a:t>
            </a:r>
            <a:endParaRPr lang="en-GB" altLang="en-US" sz="2400" b="1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</a:rPr>
              <a:t>Levels of Java coding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1: Syntax, laws, variables, output</a:t>
            </a:r>
          </a:p>
          <a:p>
            <a:r>
              <a:rPr lang="en-GB" sz="2400" dirty="0"/>
              <a:t>2: Input, calculations, String manipulation</a:t>
            </a:r>
          </a:p>
          <a:p>
            <a:r>
              <a:rPr lang="en-GB" sz="2400" dirty="0"/>
              <a:t>3: Selection (IF-ELSE)</a:t>
            </a:r>
          </a:p>
          <a:p>
            <a:r>
              <a:rPr lang="en-GB" sz="2400" dirty="0"/>
              <a:t>4: Iteration/Loops (FOR/WHILE)</a:t>
            </a:r>
          </a:p>
          <a:p>
            <a:r>
              <a:rPr lang="en-GB" sz="2400" dirty="0"/>
              <a:t>5: Complex algorithms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6</a:t>
            </a:r>
            <a:r>
              <a:rPr lang="en-GB" sz="2400" b="1" smtClean="0">
                <a:solidFill>
                  <a:srgbClr val="FF0000"/>
                </a:solidFill>
              </a:rPr>
              <a:t>: Arrays/Linked Lists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r>
              <a:rPr lang="en-GB" sz="2400" dirty="0"/>
              <a:t>7: File management</a:t>
            </a:r>
          </a:p>
          <a:p>
            <a:r>
              <a:rPr lang="en-GB" sz="2400" dirty="0"/>
              <a:t>8: Methods</a:t>
            </a:r>
          </a:p>
          <a:p>
            <a:r>
              <a:rPr lang="en-GB" sz="2400" dirty="0"/>
              <a:t>9: Objects and classes</a:t>
            </a:r>
          </a:p>
          <a:p>
            <a:r>
              <a:rPr lang="en-GB" sz="2400" dirty="0" smtClean="0"/>
              <a:t>10: Graphical user interface elements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726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Arrays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vs </a:t>
            </a:r>
            <a:r>
              <a:rPr lang="en-GB" b="1" dirty="0" smtClean="0">
                <a:solidFill>
                  <a:srgbClr val="7958A3"/>
                </a:solidFill>
              </a:rPr>
              <a:t>Variables</a:t>
            </a:r>
            <a:endParaRPr lang="en-GB" b="1" dirty="0">
              <a:solidFill>
                <a:srgbClr val="7958A3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7" t="12478" r="5726" b="11537"/>
          <a:stretch/>
        </p:blipFill>
        <p:spPr>
          <a:xfrm>
            <a:off x="257637" y="1636002"/>
            <a:ext cx="7846963" cy="3398292"/>
          </a:xfrm>
        </p:spPr>
      </p:pic>
    </p:spTree>
    <p:extLst>
      <p:ext uri="{BB962C8B-B14F-4D97-AF65-F5344CB8AC3E}">
        <p14:creationId xmlns:p14="http://schemas.microsoft.com/office/powerpoint/2010/main" val="39582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958A3"/>
                </a:solidFill>
              </a:rPr>
              <a:t>Initialising an array</a:t>
            </a:r>
            <a:endParaRPr lang="en-GB" b="1" dirty="0">
              <a:solidFill>
                <a:srgbClr val="7958A3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37271"/>
            <a:ext cx="7533932" cy="3280640"/>
          </a:xfrm>
        </p:spPr>
      </p:pic>
    </p:spTree>
    <p:extLst>
      <p:ext uri="{BB962C8B-B14F-4D97-AF65-F5344CB8AC3E}">
        <p14:creationId xmlns:p14="http://schemas.microsoft.com/office/powerpoint/2010/main" val="161821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23" y="169709"/>
            <a:ext cx="7208317" cy="249585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9" y="2665567"/>
            <a:ext cx="5579784" cy="1869743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545409"/>
              </p:ext>
            </p:extLst>
          </p:nvPr>
        </p:nvGraphicFramePr>
        <p:xfrm>
          <a:off x="879944" y="4640240"/>
          <a:ext cx="5425322" cy="207445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49357"/>
                <a:gridCol w="3875965"/>
              </a:tblGrid>
              <a:tr h="348053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 marL="12241" marR="12241" marT="6121" marB="6121" anchor="ctr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7958A3"/>
                          </a:solidFill>
                        </a:rPr>
                        <a:t>What</a:t>
                      </a:r>
                      <a:r>
                        <a:rPr lang="en-GB" sz="1800" b="1" baseline="0" dirty="0" smtClean="0">
                          <a:solidFill>
                            <a:srgbClr val="7958A3"/>
                          </a:solidFill>
                        </a:rPr>
                        <a:t> could go wrong?</a:t>
                      </a:r>
                      <a:endParaRPr lang="en-GB" sz="1800" b="1" dirty="0">
                        <a:solidFill>
                          <a:srgbClr val="7958A3"/>
                        </a:solidFill>
                      </a:endParaRPr>
                    </a:p>
                  </a:txBody>
                  <a:tcPr marL="12241" marR="12241" marT="6121" marB="6121"/>
                </a:tc>
              </a:tr>
              <a:tr h="345281">
                <a:tc>
                  <a:txBody>
                    <a:bodyPr/>
                    <a:lstStyle/>
                    <a:p>
                      <a:pPr algn="l"/>
                      <a:r>
                        <a:rPr lang="en-GB" sz="1600" b="1" dirty="0" err="1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num</a:t>
                      </a:r>
                      <a:r>
                        <a:rPr lang="en-GB" sz="1600" b="1" dirty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[ 0 ] </a:t>
                      </a:r>
                    </a:p>
                  </a:txBody>
                  <a:tcPr marL="5101" marR="5101" marT="5101" marB="5101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always OK</a:t>
                      </a:r>
                    </a:p>
                  </a:txBody>
                  <a:tcPr marL="5101" marR="5101" marT="5101" marB="5101" anchor="ctr"/>
                </a:tc>
              </a:tr>
              <a:tr h="345281">
                <a:tc>
                  <a:txBody>
                    <a:bodyPr/>
                    <a:lstStyle/>
                    <a:p>
                      <a:pPr algn="l"/>
                      <a:r>
                        <a:rPr lang="en-GB" sz="1600" b="1" dirty="0" err="1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num</a:t>
                      </a:r>
                      <a:r>
                        <a:rPr lang="en-GB" sz="1600" b="1" dirty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[ 9 ] </a:t>
                      </a:r>
                    </a:p>
                  </a:txBody>
                  <a:tcPr marL="5101" marR="5101" marT="5101" marB="5101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OK  (given the above declaration)</a:t>
                      </a:r>
                    </a:p>
                  </a:txBody>
                  <a:tcPr marL="5101" marR="5101" marT="5101" marB="5101" anchor="ctr"/>
                </a:tc>
              </a:tr>
              <a:tr h="345281">
                <a:tc>
                  <a:txBody>
                    <a:bodyPr/>
                    <a:lstStyle/>
                    <a:p>
                      <a:pPr algn="l"/>
                      <a:r>
                        <a:rPr lang="en-GB" sz="1600" b="1" dirty="0" err="1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num</a:t>
                      </a:r>
                      <a:r>
                        <a:rPr lang="en-GB" sz="1600" b="1" dirty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[ 10 ] </a:t>
                      </a:r>
                    </a:p>
                  </a:txBody>
                  <a:tcPr marL="5101" marR="5101" marT="5101" marB="5101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illegal (no such cell from this declaration)</a:t>
                      </a:r>
                    </a:p>
                  </a:txBody>
                  <a:tcPr marL="5101" marR="5101" marT="5101" marB="5101" anchor="ctr"/>
                </a:tc>
              </a:tr>
              <a:tr h="345281">
                <a:tc>
                  <a:txBody>
                    <a:bodyPr/>
                    <a:lstStyle/>
                    <a:p>
                      <a:pPr algn="l"/>
                      <a:r>
                        <a:rPr lang="en-GB" sz="1600" b="1" dirty="0" err="1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num</a:t>
                      </a:r>
                      <a:r>
                        <a:rPr lang="en-GB" sz="1600" b="1" dirty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 -1 ] </a:t>
                      </a:r>
                    </a:p>
                  </a:txBody>
                  <a:tcPr marL="5101" marR="5101" marT="5101" marB="5101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always NO! (illegal)</a:t>
                      </a:r>
                    </a:p>
                  </a:txBody>
                  <a:tcPr marL="5101" marR="5101" marT="5101" marB="5101" anchor="ctr"/>
                </a:tc>
              </a:tr>
              <a:tr h="345281">
                <a:tc>
                  <a:txBody>
                    <a:bodyPr/>
                    <a:lstStyle/>
                    <a:p>
                      <a:pPr algn="l"/>
                      <a:r>
                        <a:rPr lang="en-GB" sz="1600" b="1" dirty="0" err="1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num</a:t>
                      </a:r>
                      <a:r>
                        <a:rPr lang="en-GB" sz="1600" b="1" dirty="0">
                          <a:solidFill>
                            <a:srgbClr val="0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[ 3.5 ] </a:t>
                      </a:r>
                    </a:p>
                  </a:txBody>
                  <a:tcPr marL="5101" marR="5101" marT="5101" marB="5101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always NO! (illegal)</a:t>
                      </a:r>
                    </a:p>
                  </a:txBody>
                  <a:tcPr marL="5101" marR="5101" marT="5101" marB="5101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38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Array length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When dealing with arrays, it is advantageous to know the number of elements contained within the array, or the array's "</a:t>
            </a:r>
            <a:r>
              <a:rPr lang="en-GB" sz="2400" b="1" dirty="0"/>
              <a:t>length</a:t>
            </a:r>
            <a:r>
              <a:rPr lang="en-GB" sz="2400" dirty="0"/>
              <a:t>".  This length can be obtained by using the array name followed by </a:t>
            </a:r>
            <a:r>
              <a:rPr lang="en-GB" sz="2400" b="1" dirty="0"/>
              <a:t>.length</a:t>
            </a:r>
            <a:r>
              <a:rPr lang="en-GB" sz="2400" dirty="0"/>
              <a:t>.  If an array named numbers contains 10 values, the code </a:t>
            </a:r>
            <a:r>
              <a:rPr lang="en-GB" sz="2400" dirty="0" err="1"/>
              <a:t>numbers.length</a:t>
            </a:r>
            <a:r>
              <a:rPr lang="en-GB" sz="2400" dirty="0"/>
              <a:t> will be 10.  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** </a:t>
            </a:r>
            <a:r>
              <a:rPr lang="en-GB" sz="2400" b="1" dirty="0"/>
              <a:t>You must remember</a:t>
            </a:r>
            <a:r>
              <a:rPr lang="en-GB" sz="2400" dirty="0"/>
              <a:t> that the </a:t>
            </a:r>
            <a:r>
              <a:rPr lang="en-GB" sz="2400" b="1" dirty="0"/>
              <a:t>length </a:t>
            </a:r>
            <a:r>
              <a:rPr lang="en-GB" sz="2400" dirty="0"/>
              <a:t>of an array is the number of elements in the array, which is </a:t>
            </a:r>
            <a:r>
              <a:rPr lang="en-GB" sz="2400" b="1" dirty="0"/>
              <a:t>one more than the largest subscript</a:t>
            </a:r>
            <a:r>
              <a:rPr lang="en-GB" sz="24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976775" y="6308725"/>
            <a:ext cx="38331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http://mathbits.com/MathBits/Java/arrays/Declare.htm</a:t>
            </a:r>
          </a:p>
        </p:txBody>
      </p:sp>
    </p:spTree>
    <p:extLst>
      <p:ext uri="{BB962C8B-B14F-4D97-AF65-F5344CB8AC3E}">
        <p14:creationId xmlns:p14="http://schemas.microsoft.com/office/powerpoint/2010/main" val="363001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Parallel arrays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36393"/>
            <a:ext cx="7968492" cy="4127679"/>
          </a:xfrm>
        </p:spPr>
      </p:pic>
    </p:spTree>
    <p:extLst>
      <p:ext uri="{BB962C8B-B14F-4D97-AF65-F5344CB8AC3E}">
        <p14:creationId xmlns:p14="http://schemas.microsoft.com/office/powerpoint/2010/main" val="2384328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Parallel array applications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3" r="6379" b="12264"/>
          <a:stretch/>
        </p:blipFill>
        <p:spPr>
          <a:xfrm>
            <a:off x="457200" y="1692322"/>
            <a:ext cx="7349319" cy="3630305"/>
          </a:xfrm>
        </p:spPr>
      </p:pic>
    </p:spTree>
    <p:extLst>
      <p:ext uri="{BB962C8B-B14F-4D97-AF65-F5344CB8AC3E}">
        <p14:creationId xmlns:p14="http://schemas.microsoft.com/office/powerpoint/2010/main" val="1104483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Parallel arrays in Java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</a:t>
            </a:r>
            <a:r>
              <a:rPr lang="en-GB" sz="18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index = 0; index &lt; </a:t>
            </a:r>
            <a:r>
              <a:rPr lang="en-GB" sz="18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dogname.length</a:t>
            </a:r>
            <a: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index++)</a:t>
            </a:r>
            <a:b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    </a:t>
            </a:r>
            <a:r>
              <a:rPr lang="en-GB" sz="18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GB" sz="18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dogname</a:t>
            </a:r>
            <a: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[index]);</a:t>
            </a:r>
            <a:b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    </a:t>
            </a:r>
            <a:r>
              <a:rPr lang="en-GB" sz="18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(round1[index]);</a:t>
            </a:r>
            <a:b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    </a:t>
            </a:r>
            <a:r>
              <a:rPr lang="en-GB" sz="18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(round2[index]);</a:t>
            </a:r>
            <a:b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67" y="3468062"/>
            <a:ext cx="7018962" cy="31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34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205" y="0"/>
            <a:ext cx="7229475" cy="1143000"/>
          </a:xfrm>
        </p:spPr>
        <p:txBody>
          <a:bodyPr/>
          <a:lstStyle/>
          <a:p>
            <a:r>
              <a:rPr lang="en-GB" sz="4000" dirty="0" smtClean="0"/>
              <a:t>Searching an array using a </a:t>
            </a:r>
            <a:r>
              <a:rPr lang="en-GB" sz="4000" i="1" dirty="0" smtClean="0">
                <a:solidFill>
                  <a:srgbClr val="0000FF"/>
                </a:solidFill>
              </a:rPr>
              <a:t>flag</a:t>
            </a:r>
            <a:endParaRPr lang="en-GB" sz="4000" i="1" dirty="0">
              <a:solidFill>
                <a:srgbClr val="0000FF"/>
              </a:solidFill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05" y="1273628"/>
            <a:ext cx="8889247" cy="5127171"/>
          </a:xfrm>
        </p:spPr>
      </p:pic>
    </p:spTree>
    <p:extLst>
      <p:ext uri="{BB962C8B-B14F-4D97-AF65-F5344CB8AC3E}">
        <p14:creationId xmlns:p14="http://schemas.microsoft.com/office/powerpoint/2010/main" val="2448044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smtClean="0"/>
              <a:t>Sorting</a:t>
            </a:r>
            <a:r>
              <a:rPr lang="en-GB" sz="4000" dirty="0" smtClean="0"/>
              <a:t> an array (</a:t>
            </a:r>
            <a:r>
              <a:rPr lang="en-GB" sz="4000" i="1" dirty="0" smtClean="0">
                <a:solidFill>
                  <a:srgbClr val="0000FF"/>
                </a:solidFill>
              </a:rPr>
              <a:t>Bubble Sort</a:t>
            </a:r>
            <a:r>
              <a:rPr lang="en-GB" sz="4000" dirty="0" smtClean="0"/>
              <a:t>)</a:t>
            </a:r>
            <a:endParaRPr lang="en-GB" sz="4000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51" y="1690593"/>
            <a:ext cx="8531977" cy="487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73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2D arrays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53" y="1600200"/>
            <a:ext cx="6752351" cy="4107933"/>
          </a:xfrm>
        </p:spPr>
      </p:pic>
    </p:spTree>
    <p:extLst>
      <p:ext uri="{BB962C8B-B14F-4D97-AF65-F5344CB8AC3E}">
        <p14:creationId xmlns:p14="http://schemas.microsoft.com/office/powerpoint/2010/main" val="3322536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4000" b="1" dirty="0" smtClean="0">
                <a:solidFill>
                  <a:srgbClr val="7030A0"/>
                </a:solidFill>
              </a:rPr>
              <a:t>Declaring a 2D array in Java</a:t>
            </a:r>
            <a:endParaRPr lang="en-GB" sz="4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GB" sz="2400" b="1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 ][ ] </a:t>
            </a:r>
            <a:r>
              <a:rPr lang="en-GB" sz="2400" b="1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arrNumbers</a:t>
            </a:r>
            <a:r>
              <a:rPr lang="en-GB" sz="2400" b="1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en-GB" sz="2400" b="1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GB" sz="2400" b="1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GB" sz="2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GB" sz="2400" b="1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][</a:t>
            </a:r>
            <a:r>
              <a:rPr lang="en-GB" sz="24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GB" sz="2400" b="1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0" indent="0">
              <a:buNone/>
            </a:pPr>
            <a:endParaRPr lang="en-GB" sz="24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GB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number of rows (DOWN)</a:t>
            </a:r>
          </a:p>
          <a:p>
            <a:pPr marL="0" indent="0" algn="ctr">
              <a:buNone/>
            </a:pPr>
            <a:r>
              <a:rPr lang="en-GB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number of columns (ACROSS)</a:t>
            </a:r>
            <a:endParaRPr lang="en-GB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364" y="3693378"/>
            <a:ext cx="6038207" cy="243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88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>
                <a:solidFill>
                  <a:srgbClr val="7030A0"/>
                </a:solidFill>
              </a:rPr>
              <a:t>Instantiating a 2D array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2770"/>
            <a:ext cx="6462215" cy="4224327"/>
          </a:xfrm>
        </p:spPr>
      </p:pic>
    </p:spTree>
    <p:extLst>
      <p:ext uri="{BB962C8B-B14F-4D97-AF65-F5344CB8AC3E}">
        <p14:creationId xmlns:p14="http://schemas.microsoft.com/office/powerpoint/2010/main" val="1763012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b="1" dirty="0" smtClean="0">
                <a:solidFill>
                  <a:srgbClr val="0000FF"/>
                </a:solidFill>
              </a:rPr>
              <a:t>Example: </a:t>
            </a:r>
            <a:r>
              <a:rPr lang="en-GB" sz="3200" dirty="0" smtClean="0">
                <a:solidFill>
                  <a:srgbClr val="0000FF"/>
                </a:solidFill>
              </a:rPr>
              <a:t>Fill a 2D array with “X”</a:t>
            </a:r>
            <a:endParaRPr lang="en-GB" sz="3200" dirty="0">
              <a:solidFill>
                <a:srgbClr val="0000FF"/>
              </a:solidFill>
            </a:endParaRP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53" y="1595059"/>
            <a:ext cx="6662021" cy="3672978"/>
          </a:xfrm>
        </p:spPr>
      </p:pic>
      <p:sp>
        <p:nvSpPr>
          <p:cNvPr id="5" name="Right Arrow 4"/>
          <p:cNvSpPr/>
          <p:nvPr/>
        </p:nvSpPr>
        <p:spPr bwMode="auto">
          <a:xfrm>
            <a:off x="1746914" y="5445458"/>
            <a:ext cx="1910686" cy="982639"/>
          </a:xfrm>
          <a:prstGeom prst="rightArrow">
            <a:avLst/>
          </a:prstGeom>
          <a:solidFill>
            <a:srgbClr val="FFFF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Cloud 5"/>
          <p:cNvSpPr/>
          <p:nvPr/>
        </p:nvSpPr>
        <p:spPr bwMode="auto">
          <a:xfrm>
            <a:off x="4203510" y="5315804"/>
            <a:ext cx="1787857" cy="1241945"/>
          </a:xfrm>
          <a:prstGeom prst="clou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Nothing!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aseline="0" dirty="0" smtClean="0">
                <a:latin typeface="Arial" charset="0"/>
              </a:rPr>
              <a:t>You only put data in, not printed it!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819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dirty="0" smtClean="0">
                <a:solidFill>
                  <a:srgbClr val="FF0000"/>
                </a:solidFill>
              </a:rPr>
              <a:t>Common mistake: </a:t>
            </a:r>
            <a:r>
              <a:rPr lang="en-GB" sz="3200" dirty="0" smtClean="0">
                <a:solidFill>
                  <a:srgbClr val="0000FF"/>
                </a:solidFill>
              </a:rPr>
              <a:t>printing a 2D array</a:t>
            </a:r>
            <a:endParaRPr lang="en-GB" sz="3200" dirty="0">
              <a:solidFill>
                <a:srgbClr val="0000FF"/>
              </a:solidFill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4640240" y="4531057"/>
            <a:ext cx="1473957" cy="982639"/>
          </a:xfrm>
          <a:prstGeom prst="rightArrow">
            <a:avLst/>
          </a:prstGeom>
          <a:solidFill>
            <a:srgbClr val="FFFF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You can’t just print the array name, </a:t>
            </a:r>
          </a:p>
          <a:p>
            <a:pPr marL="0" indent="0">
              <a:buNone/>
            </a:pPr>
            <a:r>
              <a:rPr lang="en-GB" dirty="0" smtClean="0"/>
              <a:t>You have to print every element in the array separately!</a:t>
            </a:r>
            <a:endParaRPr lang="en-GB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2" t="12936"/>
          <a:stretch/>
        </p:blipFill>
        <p:spPr>
          <a:xfrm>
            <a:off x="457200" y="3767624"/>
            <a:ext cx="4023282" cy="2509506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955" y="4808033"/>
            <a:ext cx="2333951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72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 dirty="0" smtClean="0">
                <a:solidFill>
                  <a:srgbClr val="26911F"/>
                </a:solidFill>
              </a:rPr>
              <a:t>Correct way: </a:t>
            </a:r>
            <a:r>
              <a:rPr lang="en-GB" sz="3200" dirty="0" smtClean="0">
                <a:solidFill>
                  <a:srgbClr val="0000FF"/>
                </a:solidFill>
              </a:rPr>
              <a:t>printing a 2D array</a:t>
            </a:r>
            <a:endParaRPr lang="en-GB" sz="3200" dirty="0">
              <a:solidFill>
                <a:srgbClr val="0000FF"/>
              </a:solidFill>
            </a:endParaRPr>
          </a:p>
        </p:txBody>
      </p:sp>
      <p:sp>
        <p:nvSpPr>
          <p:cNvPr id="5" name="Right Arrow 4"/>
          <p:cNvSpPr/>
          <p:nvPr/>
        </p:nvSpPr>
        <p:spPr bwMode="auto">
          <a:xfrm rot="1651318">
            <a:off x="5455090" y="2306471"/>
            <a:ext cx="1473957" cy="982639"/>
          </a:xfrm>
          <a:prstGeom prst="rightArrow">
            <a:avLst/>
          </a:prstGeom>
          <a:solidFill>
            <a:srgbClr val="FFFF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14" y="1788246"/>
            <a:ext cx="4972744" cy="4591691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324" y="3423934"/>
            <a:ext cx="1643144" cy="184410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56759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>
                <a:solidFill>
                  <a:srgbClr val="7030A0"/>
                </a:solidFill>
              </a:rPr>
              <a:t>Common 2D array tasks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00" y="1629924"/>
            <a:ext cx="7301458" cy="4648046"/>
          </a:xfrm>
        </p:spPr>
      </p:pic>
    </p:spTree>
    <p:extLst>
      <p:ext uri="{BB962C8B-B14F-4D97-AF65-F5344CB8AC3E}">
        <p14:creationId xmlns:p14="http://schemas.microsoft.com/office/powerpoint/2010/main" val="418740481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195E7D"/>
      </a:dk1>
      <a:lt1>
        <a:srgbClr val="FFFFFF"/>
      </a:lt1>
      <a:dk2>
        <a:srgbClr val="195E7D"/>
      </a:dk2>
      <a:lt2>
        <a:srgbClr val="808080"/>
      </a:lt2>
      <a:accent1>
        <a:srgbClr val="C0E7FA"/>
      </a:accent1>
      <a:accent2>
        <a:srgbClr val="2691BF"/>
      </a:accent2>
      <a:accent3>
        <a:srgbClr val="FFFFFF"/>
      </a:accent3>
      <a:accent4>
        <a:srgbClr val="144F6A"/>
      </a:accent4>
      <a:accent5>
        <a:srgbClr val="DCF1FC"/>
      </a:accent5>
      <a:accent6>
        <a:srgbClr val="2183AD"/>
      </a:accent6>
      <a:hlink>
        <a:srgbClr val="E0489C"/>
      </a:hlink>
      <a:folHlink>
        <a:srgbClr val="7958A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000000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2691BF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F7BA3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195E7D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195E7D"/>
        </a:dk1>
        <a:lt1>
          <a:srgbClr val="FFFFFF"/>
        </a:lt1>
        <a:dk2>
          <a:srgbClr val="195E7D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293</Words>
  <Application>Microsoft Office PowerPoint</Application>
  <PresentationFormat>On-screen Show (4:3)</PresentationFormat>
  <Paragraphs>58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Courier New</vt:lpstr>
      <vt:lpstr>Default Design</vt:lpstr>
      <vt:lpstr>Java for Beginners</vt:lpstr>
      <vt:lpstr>Levels of Java coding</vt:lpstr>
      <vt:lpstr>Arrays vs Variables</vt:lpstr>
      <vt:lpstr>Initialising an array</vt:lpstr>
      <vt:lpstr>PowerPoint Presentation</vt:lpstr>
      <vt:lpstr>Array length</vt:lpstr>
      <vt:lpstr>Parallel arrays</vt:lpstr>
      <vt:lpstr>Parallel array applications</vt:lpstr>
      <vt:lpstr>Parallel arrays in Java </vt:lpstr>
      <vt:lpstr>Searching an array using a flag</vt:lpstr>
      <vt:lpstr>Sorting an array (Bubble Sort)</vt:lpstr>
      <vt:lpstr>2D arrays</vt:lpstr>
      <vt:lpstr>Declaring a 2D array in Java</vt:lpstr>
      <vt:lpstr>Instantiating a 2D array</vt:lpstr>
      <vt:lpstr>Example: Fill a 2D array with “X”</vt:lpstr>
      <vt:lpstr>Common mistake: printing a 2D array</vt:lpstr>
      <vt:lpstr>Correct way: printing a 2D array</vt:lpstr>
      <vt:lpstr>Common 2D array tasks</vt:lpstr>
    </vt:vector>
  </TitlesOfParts>
  <Company>Clearly Presented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chart powerpoint presentation</dc:title>
  <dc:creator>Jonty Pearce</dc:creator>
  <cp:lastModifiedBy>Coetzee. C</cp:lastModifiedBy>
  <cp:revision>56</cp:revision>
  <cp:lastPrinted>2015-06-25T14:37:53Z</cp:lastPrinted>
  <dcterms:created xsi:type="dcterms:W3CDTF">2009-01-01T16:20:39Z</dcterms:created>
  <dcterms:modified xsi:type="dcterms:W3CDTF">2016-12-13T13:25:46Z</dcterms:modified>
</cp:coreProperties>
</file>