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9" r:id="rId2"/>
    <p:sldId id="260" r:id="rId3"/>
    <p:sldId id="271" r:id="rId4"/>
    <p:sldId id="294" r:id="rId5"/>
    <p:sldId id="293" r:id="rId6"/>
    <p:sldId id="298" r:id="rId7"/>
    <p:sldId id="302" r:id="rId8"/>
    <p:sldId id="305" r:id="rId9"/>
    <p:sldId id="307" r:id="rId10"/>
    <p:sldId id="309" r:id="rId11"/>
    <p:sldId id="308" r:id="rId12"/>
    <p:sldId id="310" r:id="rId13"/>
    <p:sldId id="311" r:id="rId14"/>
    <p:sldId id="312" r:id="rId15"/>
    <p:sldId id="313" r:id="rId16"/>
    <p:sldId id="314" r:id="rId17"/>
    <p:sldId id="316" r:id="rId18"/>
    <p:sldId id="315" r:id="rId19"/>
    <p:sldId id="317" r:id="rId20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6911F"/>
    <a:srgbClr val="0000FF"/>
    <a:srgbClr val="FFFF99"/>
    <a:srgbClr val="2691BF"/>
    <a:srgbClr val="FFCC33"/>
    <a:srgbClr val="C0E7FA"/>
    <a:srgbClr val="E878B5"/>
    <a:srgbClr val="7958A3"/>
    <a:srgbClr val="E04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49" autoAdjust="0"/>
    <p:restoredTop sz="94660"/>
  </p:normalViewPr>
  <p:slideViewPr>
    <p:cSldViewPr snapToGrid="0">
      <p:cViewPr varScale="1">
        <p:scale>
          <a:sx n="42" d="100"/>
          <a:sy n="42" d="100"/>
        </p:scale>
        <p:origin x="113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97ABDA-CD7C-4A0C-87B9-76279587C841}" type="doc">
      <dgm:prSet loTypeId="urn:microsoft.com/office/officeart/2005/8/layout/chevron1" loCatId="process" qsTypeId="urn:microsoft.com/office/officeart/2005/8/quickstyle/simple3" qsCatId="simple" csTypeId="urn:microsoft.com/office/officeart/2005/8/colors/colorful2" csCatId="colorful" phldr="1"/>
      <dgm:spPr/>
    </dgm:pt>
    <dgm:pt modelId="{D3BF7314-F7DF-40E1-B11A-ED5C0F368A71}">
      <dgm:prSet phldrT="[Text]"/>
      <dgm:spPr/>
      <dgm:t>
        <a:bodyPr/>
        <a:lstStyle/>
        <a:p>
          <a:r>
            <a:rPr lang="en-GB" dirty="0" smtClean="0"/>
            <a:t>import</a:t>
          </a:r>
          <a:endParaRPr lang="en-GB" dirty="0"/>
        </a:p>
      </dgm:t>
    </dgm:pt>
    <dgm:pt modelId="{05E440D3-D54E-465B-822B-58359F1F3EF9}" type="parTrans" cxnId="{8A0DF948-5F68-44BD-BD58-368AEAE9F3A8}">
      <dgm:prSet/>
      <dgm:spPr/>
      <dgm:t>
        <a:bodyPr/>
        <a:lstStyle/>
        <a:p>
          <a:endParaRPr lang="en-GB"/>
        </a:p>
      </dgm:t>
    </dgm:pt>
    <dgm:pt modelId="{024C1D19-B1FA-4F18-8E34-F22A9D0A9B55}" type="sibTrans" cxnId="{8A0DF948-5F68-44BD-BD58-368AEAE9F3A8}">
      <dgm:prSet/>
      <dgm:spPr/>
      <dgm:t>
        <a:bodyPr/>
        <a:lstStyle/>
        <a:p>
          <a:endParaRPr lang="en-GB"/>
        </a:p>
      </dgm:t>
    </dgm:pt>
    <dgm:pt modelId="{FC13CE4A-E79C-40C1-BAB3-853871CEFD50}">
      <dgm:prSet phldrT="[Text]"/>
      <dgm:spPr/>
      <dgm:t>
        <a:bodyPr/>
        <a:lstStyle/>
        <a:p>
          <a:r>
            <a:rPr lang="en-GB" dirty="0" smtClean="0"/>
            <a:t>Scanner</a:t>
          </a:r>
          <a:endParaRPr lang="en-GB" dirty="0"/>
        </a:p>
      </dgm:t>
    </dgm:pt>
    <dgm:pt modelId="{76F1C1E6-DDA8-41B0-BFA1-3950E59E3F5E}" type="parTrans" cxnId="{80683928-8E87-43BC-9E41-009F3DBE48BF}">
      <dgm:prSet/>
      <dgm:spPr/>
      <dgm:t>
        <a:bodyPr/>
        <a:lstStyle/>
        <a:p>
          <a:endParaRPr lang="en-GB"/>
        </a:p>
      </dgm:t>
    </dgm:pt>
    <dgm:pt modelId="{DC612DA6-1019-458B-A6D0-079A98D88737}" type="sibTrans" cxnId="{80683928-8E87-43BC-9E41-009F3DBE48BF}">
      <dgm:prSet/>
      <dgm:spPr/>
      <dgm:t>
        <a:bodyPr/>
        <a:lstStyle/>
        <a:p>
          <a:endParaRPr lang="en-GB"/>
        </a:p>
      </dgm:t>
    </dgm:pt>
    <dgm:pt modelId="{BE1D733A-9624-4AD0-9A1E-9310B173E67F}">
      <dgm:prSet phldrT="[Text]"/>
      <dgm:spPr/>
      <dgm:t>
        <a:bodyPr/>
        <a:lstStyle/>
        <a:p>
          <a:r>
            <a:rPr lang="en-GB" dirty="0" smtClean="0"/>
            <a:t>(String) variable</a:t>
          </a:r>
          <a:endParaRPr lang="en-GB" dirty="0"/>
        </a:p>
      </dgm:t>
    </dgm:pt>
    <dgm:pt modelId="{B709FF32-6995-4D01-80F6-DC6D23982415}" type="parTrans" cxnId="{C1FED347-F6B7-4B82-8C05-FE0040DED167}">
      <dgm:prSet/>
      <dgm:spPr/>
      <dgm:t>
        <a:bodyPr/>
        <a:lstStyle/>
        <a:p>
          <a:endParaRPr lang="en-GB"/>
        </a:p>
      </dgm:t>
    </dgm:pt>
    <dgm:pt modelId="{E8F77D61-A42F-4AE2-9201-880A7DDAA13B}" type="sibTrans" cxnId="{C1FED347-F6B7-4B82-8C05-FE0040DED167}">
      <dgm:prSet/>
      <dgm:spPr/>
      <dgm:t>
        <a:bodyPr/>
        <a:lstStyle/>
        <a:p>
          <a:endParaRPr lang="en-GB"/>
        </a:p>
      </dgm:t>
    </dgm:pt>
    <dgm:pt modelId="{F9BB6F39-F182-43C2-B4A0-2E5F31A8E2B3}">
      <dgm:prSet phldrT="[Text]"/>
      <dgm:spPr/>
      <dgm:t>
        <a:bodyPr/>
        <a:lstStyle/>
        <a:p>
          <a:r>
            <a:rPr lang="en-GB" dirty="0" err="1" smtClean="0"/>
            <a:t>readLine</a:t>
          </a:r>
          <a:r>
            <a:rPr lang="en-GB" dirty="0" smtClean="0"/>
            <a:t>()</a:t>
          </a:r>
          <a:endParaRPr lang="en-GB" dirty="0"/>
        </a:p>
      </dgm:t>
    </dgm:pt>
    <dgm:pt modelId="{04EBA7B0-73B0-4F32-B215-B0723C313361}" type="parTrans" cxnId="{E20D1B3E-C6D2-4A07-87A3-D0579FAA323B}">
      <dgm:prSet/>
      <dgm:spPr/>
      <dgm:t>
        <a:bodyPr/>
        <a:lstStyle/>
        <a:p>
          <a:endParaRPr lang="en-GB"/>
        </a:p>
      </dgm:t>
    </dgm:pt>
    <dgm:pt modelId="{943AAB6C-0A6D-4608-8FDD-EBE05B040D57}" type="sibTrans" cxnId="{E20D1B3E-C6D2-4A07-87A3-D0579FAA323B}">
      <dgm:prSet/>
      <dgm:spPr/>
      <dgm:t>
        <a:bodyPr/>
        <a:lstStyle/>
        <a:p>
          <a:endParaRPr lang="en-GB"/>
        </a:p>
      </dgm:t>
    </dgm:pt>
    <dgm:pt modelId="{B8B5F5D0-B6DD-4756-AA3B-1F144752B381}" type="pres">
      <dgm:prSet presAssocID="{B197ABDA-CD7C-4A0C-87B9-76279587C841}" presName="Name0" presStyleCnt="0">
        <dgm:presLayoutVars>
          <dgm:dir/>
          <dgm:animLvl val="lvl"/>
          <dgm:resizeHandles val="exact"/>
        </dgm:presLayoutVars>
      </dgm:prSet>
      <dgm:spPr/>
    </dgm:pt>
    <dgm:pt modelId="{D76DAB09-CA63-4128-A52F-DDBEF9BBBB78}" type="pres">
      <dgm:prSet presAssocID="{D3BF7314-F7DF-40E1-B11A-ED5C0F368A71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50621FA-82E2-4C30-9E01-6EFCC82E10FE}" type="pres">
      <dgm:prSet presAssocID="{024C1D19-B1FA-4F18-8E34-F22A9D0A9B55}" presName="parTxOnlySpace" presStyleCnt="0"/>
      <dgm:spPr/>
    </dgm:pt>
    <dgm:pt modelId="{A513CCDC-F510-47E0-8A1F-AAB04C2738F6}" type="pres">
      <dgm:prSet presAssocID="{FC13CE4A-E79C-40C1-BAB3-853871CEFD5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EBB386B-022F-4E6B-A7AF-AC465F8638FF}" type="pres">
      <dgm:prSet presAssocID="{DC612DA6-1019-458B-A6D0-079A98D88737}" presName="parTxOnlySpace" presStyleCnt="0"/>
      <dgm:spPr/>
    </dgm:pt>
    <dgm:pt modelId="{72959681-09B6-44ED-AD00-B42228841B7F}" type="pres">
      <dgm:prSet presAssocID="{BE1D733A-9624-4AD0-9A1E-9310B173E67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02B846D-09F6-48EB-BEC9-5FFFE3158759}" type="pres">
      <dgm:prSet presAssocID="{E8F77D61-A42F-4AE2-9201-880A7DDAA13B}" presName="parTxOnlySpace" presStyleCnt="0"/>
      <dgm:spPr/>
    </dgm:pt>
    <dgm:pt modelId="{E68860F7-074D-4238-89E1-9F1BF03DE5CD}" type="pres">
      <dgm:prSet presAssocID="{F9BB6F39-F182-43C2-B4A0-2E5F31A8E2B3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0683928-8E87-43BC-9E41-009F3DBE48BF}" srcId="{B197ABDA-CD7C-4A0C-87B9-76279587C841}" destId="{FC13CE4A-E79C-40C1-BAB3-853871CEFD50}" srcOrd="1" destOrd="0" parTransId="{76F1C1E6-DDA8-41B0-BFA1-3950E59E3F5E}" sibTransId="{DC612DA6-1019-458B-A6D0-079A98D88737}"/>
    <dgm:cxn modelId="{0D1686F9-3CB9-444C-ABB0-EBAB195963CB}" type="presOf" srcId="{F9BB6F39-F182-43C2-B4A0-2E5F31A8E2B3}" destId="{E68860F7-074D-4238-89E1-9F1BF03DE5CD}" srcOrd="0" destOrd="0" presId="urn:microsoft.com/office/officeart/2005/8/layout/chevron1"/>
    <dgm:cxn modelId="{E20D1B3E-C6D2-4A07-87A3-D0579FAA323B}" srcId="{B197ABDA-CD7C-4A0C-87B9-76279587C841}" destId="{F9BB6F39-F182-43C2-B4A0-2E5F31A8E2B3}" srcOrd="3" destOrd="0" parTransId="{04EBA7B0-73B0-4F32-B215-B0723C313361}" sibTransId="{943AAB6C-0A6D-4608-8FDD-EBE05B040D57}"/>
    <dgm:cxn modelId="{10CDBBD9-0E29-49F4-928F-4EA9FA384A4B}" type="presOf" srcId="{D3BF7314-F7DF-40E1-B11A-ED5C0F368A71}" destId="{D76DAB09-CA63-4128-A52F-DDBEF9BBBB78}" srcOrd="0" destOrd="0" presId="urn:microsoft.com/office/officeart/2005/8/layout/chevron1"/>
    <dgm:cxn modelId="{413F2569-DF4C-4DBA-A80B-075792E48A4E}" type="presOf" srcId="{B197ABDA-CD7C-4A0C-87B9-76279587C841}" destId="{B8B5F5D0-B6DD-4756-AA3B-1F144752B381}" srcOrd="0" destOrd="0" presId="urn:microsoft.com/office/officeart/2005/8/layout/chevron1"/>
    <dgm:cxn modelId="{C1FED347-F6B7-4B82-8C05-FE0040DED167}" srcId="{B197ABDA-CD7C-4A0C-87B9-76279587C841}" destId="{BE1D733A-9624-4AD0-9A1E-9310B173E67F}" srcOrd="2" destOrd="0" parTransId="{B709FF32-6995-4D01-80F6-DC6D23982415}" sibTransId="{E8F77D61-A42F-4AE2-9201-880A7DDAA13B}"/>
    <dgm:cxn modelId="{EA04B282-92BC-4740-ACAB-E5B418E3E471}" type="presOf" srcId="{FC13CE4A-E79C-40C1-BAB3-853871CEFD50}" destId="{A513CCDC-F510-47E0-8A1F-AAB04C2738F6}" srcOrd="0" destOrd="0" presId="urn:microsoft.com/office/officeart/2005/8/layout/chevron1"/>
    <dgm:cxn modelId="{8A0DF948-5F68-44BD-BD58-368AEAE9F3A8}" srcId="{B197ABDA-CD7C-4A0C-87B9-76279587C841}" destId="{D3BF7314-F7DF-40E1-B11A-ED5C0F368A71}" srcOrd="0" destOrd="0" parTransId="{05E440D3-D54E-465B-822B-58359F1F3EF9}" sibTransId="{024C1D19-B1FA-4F18-8E34-F22A9D0A9B55}"/>
    <dgm:cxn modelId="{5B114A9B-1A7F-41B5-AE5C-BAC179D59D81}" type="presOf" srcId="{BE1D733A-9624-4AD0-9A1E-9310B173E67F}" destId="{72959681-09B6-44ED-AD00-B42228841B7F}" srcOrd="0" destOrd="0" presId="urn:microsoft.com/office/officeart/2005/8/layout/chevron1"/>
    <dgm:cxn modelId="{B2D1E726-5B88-4425-9BB1-3939FE1883A0}" type="presParOf" srcId="{B8B5F5D0-B6DD-4756-AA3B-1F144752B381}" destId="{D76DAB09-CA63-4128-A52F-DDBEF9BBBB78}" srcOrd="0" destOrd="0" presId="urn:microsoft.com/office/officeart/2005/8/layout/chevron1"/>
    <dgm:cxn modelId="{635AF670-F51D-4CDE-9B0E-6A689B90DB54}" type="presParOf" srcId="{B8B5F5D0-B6DD-4756-AA3B-1F144752B381}" destId="{050621FA-82E2-4C30-9E01-6EFCC82E10FE}" srcOrd="1" destOrd="0" presId="urn:microsoft.com/office/officeart/2005/8/layout/chevron1"/>
    <dgm:cxn modelId="{FFD56141-C6F1-4D58-8017-1EB8842F1A0D}" type="presParOf" srcId="{B8B5F5D0-B6DD-4756-AA3B-1F144752B381}" destId="{A513CCDC-F510-47E0-8A1F-AAB04C2738F6}" srcOrd="2" destOrd="0" presId="urn:microsoft.com/office/officeart/2005/8/layout/chevron1"/>
    <dgm:cxn modelId="{0DB9DBC2-AFBE-4A5C-AFD6-35FF569F5681}" type="presParOf" srcId="{B8B5F5D0-B6DD-4756-AA3B-1F144752B381}" destId="{7EBB386B-022F-4E6B-A7AF-AC465F8638FF}" srcOrd="3" destOrd="0" presId="urn:microsoft.com/office/officeart/2005/8/layout/chevron1"/>
    <dgm:cxn modelId="{6381779A-F219-4CFA-9184-9E03D411ABD8}" type="presParOf" srcId="{B8B5F5D0-B6DD-4756-AA3B-1F144752B381}" destId="{72959681-09B6-44ED-AD00-B42228841B7F}" srcOrd="4" destOrd="0" presId="urn:microsoft.com/office/officeart/2005/8/layout/chevron1"/>
    <dgm:cxn modelId="{D0198609-0D52-4B7B-9D8B-22DA43B24FEF}" type="presParOf" srcId="{B8B5F5D0-B6DD-4756-AA3B-1F144752B381}" destId="{702B846D-09F6-48EB-BEC9-5FFFE3158759}" srcOrd="5" destOrd="0" presId="urn:microsoft.com/office/officeart/2005/8/layout/chevron1"/>
    <dgm:cxn modelId="{39731BED-8BA7-43AA-859F-D693F9F781F2}" type="presParOf" srcId="{B8B5F5D0-B6DD-4756-AA3B-1F144752B381}" destId="{E68860F7-074D-4238-89E1-9F1BF03DE5C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6DAB09-CA63-4128-A52F-DDBEF9BBBB78}">
      <dsp:nvSpPr>
        <dsp:cNvPr id="0" name=""/>
        <dsp:cNvSpPr/>
      </dsp:nvSpPr>
      <dsp:spPr>
        <a:xfrm>
          <a:off x="2827" y="265417"/>
          <a:ext cx="1646039" cy="65841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import</a:t>
          </a:r>
          <a:endParaRPr lang="en-GB" sz="1500" kern="1200" dirty="0"/>
        </a:p>
      </dsp:txBody>
      <dsp:txXfrm>
        <a:off x="332035" y="265417"/>
        <a:ext cx="987624" cy="658415"/>
      </dsp:txXfrm>
    </dsp:sp>
    <dsp:sp modelId="{A513CCDC-F510-47E0-8A1F-AAB04C2738F6}">
      <dsp:nvSpPr>
        <dsp:cNvPr id="0" name=""/>
        <dsp:cNvSpPr/>
      </dsp:nvSpPr>
      <dsp:spPr>
        <a:xfrm>
          <a:off x="1484262" y="265417"/>
          <a:ext cx="1646039" cy="658415"/>
        </a:xfrm>
        <a:prstGeom prst="chevron">
          <a:avLst/>
        </a:prstGeom>
        <a:gradFill rotWithShape="0">
          <a:gsLst>
            <a:gs pos="0">
              <a:schemeClr val="accent2">
                <a:hueOff val="-3960780"/>
                <a:satOff val="-22271"/>
                <a:lumOff val="18366"/>
                <a:alphaOff val="0"/>
                <a:tint val="50000"/>
                <a:satMod val="300000"/>
              </a:schemeClr>
            </a:gs>
            <a:gs pos="35000">
              <a:schemeClr val="accent2">
                <a:hueOff val="-3960780"/>
                <a:satOff val="-22271"/>
                <a:lumOff val="18366"/>
                <a:alphaOff val="0"/>
                <a:tint val="37000"/>
                <a:satMod val="300000"/>
              </a:schemeClr>
            </a:gs>
            <a:gs pos="100000">
              <a:schemeClr val="accent2">
                <a:hueOff val="-3960780"/>
                <a:satOff val="-22271"/>
                <a:lumOff val="1836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Scanner</a:t>
          </a:r>
          <a:endParaRPr lang="en-GB" sz="1500" kern="1200" dirty="0"/>
        </a:p>
      </dsp:txBody>
      <dsp:txXfrm>
        <a:off x="1813470" y="265417"/>
        <a:ext cx="987624" cy="658415"/>
      </dsp:txXfrm>
    </dsp:sp>
    <dsp:sp modelId="{72959681-09B6-44ED-AD00-B42228841B7F}">
      <dsp:nvSpPr>
        <dsp:cNvPr id="0" name=""/>
        <dsp:cNvSpPr/>
      </dsp:nvSpPr>
      <dsp:spPr>
        <a:xfrm>
          <a:off x="2965698" y="265417"/>
          <a:ext cx="1646039" cy="658415"/>
        </a:xfrm>
        <a:prstGeom prst="chevron">
          <a:avLst/>
        </a:prstGeom>
        <a:gradFill rotWithShape="0">
          <a:gsLst>
            <a:gs pos="0">
              <a:schemeClr val="accent2">
                <a:hueOff val="-7921560"/>
                <a:satOff val="-44543"/>
                <a:lumOff val="36732"/>
                <a:alphaOff val="0"/>
                <a:tint val="50000"/>
                <a:satMod val="300000"/>
              </a:schemeClr>
            </a:gs>
            <a:gs pos="35000">
              <a:schemeClr val="accent2">
                <a:hueOff val="-7921560"/>
                <a:satOff val="-44543"/>
                <a:lumOff val="36732"/>
                <a:alphaOff val="0"/>
                <a:tint val="37000"/>
                <a:satMod val="300000"/>
              </a:schemeClr>
            </a:gs>
            <a:gs pos="100000">
              <a:schemeClr val="accent2">
                <a:hueOff val="-7921560"/>
                <a:satOff val="-44543"/>
                <a:lumOff val="3673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(String) variable</a:t>
          </a:r>
          <a:endParaRPr lang="en-GB" sz="1500" kern="1200" dirty="0"/>
        </a:p>
      </dsp:txBody>
      <dsp:txXfrm>
        <a:off x="3294906" y="265417"/>
        <a:ext cx="987624" cy="658415"/>
      </dsp:txXfrm>
    </dsp:sp>
    <dsp:sp modelId="{E68860F7-074D-4238-89E1-9F1BF03DE5CD}">
      <dsp:nvSpPr>
        <dsp:cNvPr id="0" name=""/>
        <dsp:cNvSpPr/>
      </dsp:nvSpPr>
      <dsp:spPr>
        <a:xfrm>
          <a:off x="4447133" y="265417"/>
          <a:ext cx="1646039" cy="658415"/>
        </a:xfrm>
        <a:prstGeom prst="chevron">
          <a:avLst/>
        </a:prstGeom>
        <a:gradFill rotWithShape="0">
          <a:gsLst>
            <a:gs pos="0">
              <a:schemeClr val="accent2">
                <a:hueOff val="-11882339"/>
                <a:satOff val="-66814"/>
                <a:lumOff val="55098"/>
                <a:alphaOff val="0"/>
                <a:tint val="50000"/>
                <a:satMod val="300000"/>
              </a:schemeClr>
            </a:gs>
            <a:gs pos="35000">
              <a:schemeClr val="accent2">
                <a:hueOff val="-11882339"/>
                <a:satOff val="-66814"/>
                <a:lumOff val="55098"/>
                <a:alphaOff val="0"/>
                <a:tint val="37000"/>
                <a:satMod val="300000"/>
              </a:schemeClr>
            </a:gs>
            <a:gs pos="100000">
              <a:schemeClr val="accent2">
                <a:hueOff val="-11882339"/>
                <a:satOff val="-66814"/>
                <a:lumOff val="5509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err="1" smtClean="0"/>
            <a:t>readLine</a:t>
          </a:r>
          <a:r>
            <a:rPr lang="en-GB" sz="1500" kern="1200" dirty="0" smtClean="0"/>
            <a:t>()</a:t>
          </a:r>
          <a:endParaRPr lang="en-GB" sz="1500" kern="1200" dirty="0"/>
        </a:p>
      </dsp:txBody>
      <dsp:txXfrm>
        <a:off x="4776341" y="265417"/>
        <a:ext cx="987624" cy="6584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 smtClean="0"/>
            </a:lvl1pPr>
          </a:lstStyle>
          <a:p>
            <a:pPr>
              <a:defRPr/>
            </a:pPr>
            <a:fld id="{E75C14CD-C68A-4D4F-8148-465E3EAD8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9236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180189-1C12-4AD5-84A1-FC10BD412B53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38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33008E-9987-46BB-9B61-990AA325FD62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53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679450" y="-558800"/>
            <a:ext cx="10668000" cy="8456613"/>
            <a:chOff x="-428" y="-352"/>
            <a:chExt cx="6720" cy="5327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172" y="1104"/>
              <a:ext cx="1958" cy="1950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760" y="314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2511" y="30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086" y="3414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413" y="328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3217" y="87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4124" y="156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836" y="183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356" y="1884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303" y="93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671" y="216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3365" y="236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16" y="222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691" y="263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018" y="250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16" y="2326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923" y="301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635" y="327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155" y="33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470" y="3613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164" y="380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915" y="3672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90" y="4083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817" y="395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1359" y="349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2266" y="4184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1978" y="445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445" y="355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2959" y="286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3866" y="354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3578" y="381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3098" y="386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7" name="Oval 40"/>
            <p:cNvSpPr>
              <a:spLocks noChangeArrowheads="1"/>
            </p:cNvSpPr>
            <p:nvPr/>
          </p:nvSpPr>
          <p:spPr bwMode="auto">
            <a:xfrm>
              <a:off x="4045" y="2919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3413" y="415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107" y="434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858" y="420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4571" y="2062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478" y="2748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190" y="3014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4710" y="3068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5657" y="2118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025" y="33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4719" y="35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5470" y="34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5045" y="38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5372" y="36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-174" y="-6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-182" y="591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-280" y="873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4" name="Oval 57"/>
            <p:cNvSpPr>
              <a:spLocks noChangeArrowheads="1"/>
            </p:cNvSpPr>
            <p:nvPr/>
          </p:nvSpPr>
          <p:spPr bwMode="auto">
            <a:xfrm>
              <a:off x="963" y="-205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5" name="Oval 58"/>
            <p:cNvSpPr>
              <a:spLocks noChangeArrowheads="1"/>
            </p:cNvSpPr>
            <p:nvPr/>
          </p:nvSpPr>
          <p:spPr bwMode="auto">
            <a:xfrm>
              <a:off x="657" y="-9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6" name="Oval 59"/>
            <p:cNvSpPr>
              <a:spLocks noChangeArrowheads="1"/>
            </p:cNvSpPr>
            <p:nvPr/>
          </p:nvSpPr>
          <p:spPr bwMode="auto">
            <a:xfrm>
              <a:off x="1408" y="-14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7" name="Oval 60"/>
            <p:cNvSpPr>
              <a:spLocks noChangeArrowheads="1"/>
            </p:cNvSpPr>
            <p:nvPr/>
          </p:nvSpPr>
          <p:spPr bwMode="auto">
            <a:xfrm>
              <a:off x="983" y="265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8" name="Oval 61"/>
            <p:cNvSpPr>
              <a:spLocks noChangeArrowheads="1"/>
            </p:cNvSpPr>
            <p:nvPr/>
          </p:nvSpPr>
          <p:spPr bwMode="auto">
            <a:xfrm>
              <a:off x="1310" y="1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59" name="Oval 62"/>
            <p:cNvSpPr>
              <a:spLocks noChangeArrowheads="1"/>
            </p:cNvSpPr>
            <p:nvPr/>
          </p:nvSpPr>
          <p:spPr bwMode="auto">
            <a:xfrm>
              <a:off x="-420" y="1840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0" name="Oval 63"/>
            <p:cNvSpPr>
              <a:spLocks noChangeArrowheads="1"/>
            </p:cNvSpPr>
            <p:nvPr/>
          </p:nvSpPr>
          <p:spPr bwMode="auto">
            <a:xfrm>
              <a:off x="-241" y="1210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1" name="Oval 64"/>
            <p:cNvSpPr>
              <a:spLocks noChangeArrowheads="1"/>
            </p:cNvSpPr>
            <p:nvPr/>
          </p:nvSpPr>
          <p:spPr bwMode="auto">
            <a:xfrm>
              <a:off x="-428" y="2500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2" name="Oval 65"/>
            <p:cNvSpPr>
              <a:spLocks noChangeArrowheads="1"/>
            </p:cNvSpPr>
            <p:nvPr/>
          </p:nvSpPr>
          <p:spPr bwMode="auto">
            <a:xfrm>
              <a:off x="266" y="451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3" name="Oval 66"/>
            <p:cNvSpPr>
              <a:spLocks noChangeArrowheads="1"/>
            </p:cNvSpPr>
            <p:nvPr/>
          </p:nvSpPr>
          <p:spPr bwMode="auto">
            <a:xfrm>
              <a:off x="885" y="1403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4" name="Oval 67"/>
            <p:cNvSpPr>
              <a:spLocks noChangeArrowheads="1"/>
            </p:cNvSpPr>
            <p:nvPr/>
          </p:nvSpPr>
          <p:spPr bwMode="auto">
            <a:xfrm>
              <a:off x="405" y="1457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5" name="Oval 68"/>
            <p:cNvSpPr>
              <a:spLocks noChangeArrowheads="1"/>
            </p:cNvSpPr>
            <p:nvPr/>
          </p:nvSpPr>
          <p:spPr bwMode="auto">
            <a:xfrm>
              <a:off x="1352" y="507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6" name="Oval 69"/>
            <p:cNvSpPr>
              <a:spLocks noChangeArrowheads="1"/>
            </p:cNvSpPr>
            <p:nvPr/>
          </p:nvSpPr>
          <p:spPr bwMode="auto">
            <a:xfrm>
              <a:off x="720" y="1738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7" name="Oval 70"/>
            <p:cNvSpPr>
              <a:spLocks noChangeArrowheads="1"/>
            </p:cNvSpPr>
            <p:nvPr/>
          </p:nvSpPr>
          <p:spPr bwMode="auto">
            <a:xfrm>
              <a:off x="414" y="1934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8" name="Oval 71"/>
            <p:cNvSpPr>
              <a:spLocks noChangeArrowheads="1"/>
            </p:cNvSpPr>
            <p:nvPr/>
          </p:nvSpPr>
          <p:spPr bwMode="auto">
            <a:xfrm>
              <a:off x="740" y="2208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69" name="Oval 72"/>
            <p:cNvSpPr>
              <a:spLocks noChangeArrowheads="1"/>
            </p:cNvSpPr>
            <p:nvPr/>
          </p:nvSpPr>
          <p:spPr bwMode="auto">
            <a:xfrm>
              <a:off x="1863" y="-307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0" name="Oval 73"/>
            <p:cNvSpPr>
              <a:spLocks noChangeArrowheads="1"/>
            </p:cNvSpPr>
            <p:nvPr/>
          </p:nvSpPr>
          <p:spPr bwMode="auto">
            <a:xfrm>
              <a:off x="2770" y="37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1" name="Oval 74"/>
            <p:cNvSpPr>
              <a:spLocks noChangeArrowheads="1"/>
            </p:cNvSpPr>
            <p:nvPr/>
          </p:nvSpPr>
          <p:spPr bwMode="auto">
            <a:xfrm>
              <a:off x="2482" y="64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2" name="Oval 75"/>
            <p:cNvSpPr>
              <a:spLocks noChangeArrowheads="1"/>
            </p:cNvSpPr>
            <p:nvPr/>
          </p:nvSpPr>
          <p:spPr bwMode="auto">
            <a:xfrm>
              <a:off x="2002" y="69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3" name="Oval 76"/>
            <p:cNvSpPr>
              <a:spLocks noChangeArrowheads="1"/>
            </p:cNvSpPr>
            <p:nvPr/>
          </p:nvSpPr>
          <p:spPr bwMode="auto">
            <a:xfrm>
              <a:off x="2949" y="-251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2011" y="117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5" name="Oval 78"/>
            <p:cNvSpPr>
              <a:spLocks noChangeArrowheads="1"/>
            </p:cNvSpPr>
            <p:nvPr/>
          </p:nvSpPr>
          <p:spPr bwMode="auto">
            <a:xfrm>
              <a:off x="2762" y="103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6" name="Oval 79"/>
            <p:cNvSpPr>
              <a:spLocks noChangeArrowheads="1"/>
            </p:cNvSpPr>
            <p:nvPr/>
          </p:nvSpPr>
          <p:spPr bwMode="auto">
            <a:xfrm>
              <a:off x="4818" y="153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7" name="Oval 80"/>
            <p:cNvSpPr>
              <a:spLocks noChangeArrowheads="1"/>
            </p:cNvSpPr>
            <p:nvPr/>
          </p:nvSpPr>
          <p:spPr bwMode="auto">
            <a:xfrm>
              <a:off x="5725" y="839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8" name="Oval 81"/>
            <p:cNvSpPr>
              <a:spLocks noChangeArrowheads="1"/>
            </p:cNvSpPr>
            <p:nvPr/>
          </p:nvSpPr>
          <p:spPr bwMode="auto">
            <a:xfrm>
              <a:off x="5437" y="1105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79" name="Oval 82"/>
            <p:cNvSpPr>
              <a:spLocks noChangeArrowheads="1"/>
            </p:cNvSpPr>
            <p:nvPr/>
          </p:nvSpPr>
          <p:spPr bwMode="auto">
            <a:xfrm>
              <a:off x="4957" y="1159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0" name="Oval 83"/>
            <p:cNvSpPr>
              <a:spLocks noChangeArrowheads="1"/>
            </p:cNvSpPr>
            <p:nvPr/>
          </p:nvSpPr>
          <p:spPr bwMode="auto">
            <a:xfrm>
              <a:off x="5272" y="1440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1" name="Oval 84"/>
            <p:cNvSpPr>
              <a:spLocks noChangeArrowheads="1"/>
            </p:cNvSpPr>
            <p:nvPr/>
          </p:nvSpPr>
          <p:spPr bwMode="auto">
            <a:xfrm>
              <a:off x="4966" y="1636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2" name="Oval 85"/>
            <p:cNvSpPr>
              <a:spLocks noChangeArrowheads="1"/>
            </p:cNvSpPr>
            <p:nvPr/>
          </p:nvSpPr>
          <p:spPr bwMode="auto">
            <a:xfrm>
              <a:off x="5717" y="1499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3" name="Oval 86"/>
            <p:cNvSpPr>
              <a:spLocks noChangeArrowheads="1"/>
            </p:cNvSpPr>
            <p:nvPr/>
          </p:nvSpPr>
          <p:spPr bwMode="auto">
            <a:xfrm>
              <a:off x="5292" y="1910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4" name="Oval 87"/>
            <p:cNvSpPr>
              <a:spLocks noChangeArrowheads="1"/>
            </p:cNvSpPr>
            <p:nvPr/>
          </p:nvSpPr>
          <p:spPr bwMode="auto">
            <a:xfrm>
              <a:off x="5619" y="1781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5" name="Oval 88"/>
            <p:cNvSpPr>
              <a:spLocks noChangeArrowheads="1"/>
            </p:cNvSpPr>
            <p:nvPr/>
          </p:nvSpPr>
          <p:spPr bwMode="auto">
            <a:xfrm>
              <a:off x="4366" y="-352"/>
              <a:ext cx="567" cy="56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6" name="Oval 89"/>
            <p:cNvSpPr>
              <a:spLocks noChangeArrowheads="1"/>
            </p:cNvSpPr>
            <p:nvPr/>
          </p:nvSpPr>
          <p:spPr bwMode="auto">
            <a:xfrm>
              <a:off x="4078" y="-86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7" name="Oval 90"/>
            <p:cNvSpPr>
              <a:spLocks noChangeArrowheads="1"/>
            </p:cNvSpPr>
            <p:nvPr/>
          </p:nvSpPr>
          <p:spPr bwMode="auto">
            <a:xfrm>
              <a:off x="3598" y="-32"/>
              <a:ext cx="340" cy="3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8" name="Oval 91"/>
            <p:cNvSpPr>
              <a:spLocks noChangeArrowheads="1"/>
            </p:cNvSpPr>
            <p:nvPr/>
          </p:nvSpPr>
          <p:spPr bwMode="auto">
            <a:xfrm>
              <a:off x="3913" y="249"/>
              <a:ext cx="340" cy="340"/>
            </a:xfrm>
            <a:prstGeom prst="ellipse">
              <a:avLst/>
            </a:prstGeom>
            <a:solidFill>
              <a:srgbClr val="7958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9" name="Oval 92"/>
            <p:cNvSpPr>
              <a:spLocks noChangeArrowheads="1"/>
            </p:cNvSpPr>
            <p:nvPr/>
          </p:nvSpPr>
          <p:spPr bwMode="auto">
            <a:xfrm>
              <a:off x="3607" y="445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0" name="Oval 93"/>
            <p:cNvSpPr>
              <a:spLocks noChangeArrowheads="1"/>
            </p:cNvSpPr>
            <p:nvPr/>
          </p:nvSpPr>
          <p:spPr bwMode="auto">
            <a:xfrm>
              <a:off x="4358" y="308"/>
              <a:ext cx="227" cy="227"/>
            </a:xfrm>
            <a:prstGeom prst="ellipse">
              <a:avLst/>
            </a:prstGeom>
            <a:solidFill>
              <a:srgbClr val="FF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1" name="Oval 94"/>
            <p:cNvSpPr>
              <a:spLocks noChangeArrowheads="1"/>
            </p:cNvSpPr>
            <p:nvPr/>
          </p:nvSpPr>
          <p:spPr bwMode="auto">
            <a:xfrm>
              <a:off x="3933" y="719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2" name="Oval 95"/>
            <p:cNvSpPr>
              <a:spLocks noChangeArrowheads="1"/>
            </p:cNvSpPr>
            <p:nvPr/>
          </p:nvSpPr>
          <p:spPr bwMode="auto">
            <a:xfrm>
              <a:off x="4260" y="59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3" name="Oval 96"/>
            <p:cNvSpPr>
              <a:spLocks noChangeArrowheads="1"/>
            </p:cNvSpPr>
            <p:nvPr/>
          </p:nvSpPr>
          <p:spPr bwMode="auto">
            <a:xfrm>
              <a:off x="4305" y="4068"/>
              <a:ext cx="907" cy="90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4" name="Oval 97"/>
            <p:cNvSpPr>
              <a:spLocks noChangeArrowheads="1"/>
            </p:cNvSpPr>
            <p:nvPr/>
          </p:nvSpPr>
          <p:spPr bwMode="auto">
            <a:xfrm>
              <a:off x="5391" y="4124"/>
              <a:ext cx="567" cy="567"/>
            </a:xfrm>
            <a:prstGeom prst="ellipse">
              <a:avLst/>
            </a:prstGeom>
            <a:solidFill>
              <a:srgbClr val="E048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5" name="Oval 98"/>
            <p:cNvSpPr>
              <a:spLocks noChangeArrowheads="1"/>
            </p:cNvSpPr>
            <p:nvPr/>
          </p:nvSpPr>
          <p:spPr bwMode="auto">
            <a:xfrm>
              <a:off x="5322" y="-330"/>
              <a:ext cx="227" cy="227"/>
            </a:xfrm>
            <a:prstGeom prst="ellipse">
              <a:avLst/>
            </a:prstGeom>
            <a:solidFill>
              <a:srgbClr val="2691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6" name="Oval 99"/>
            <p:cNvSpPr>
              <a:spLocks noChangeArrowheads="1"/>
            </p:cNvSpPr>
            <p:nvPr/>
          </p:nvSpPr>
          <p:spPr bwMode="auto">
            <a:xfrm>
              <a:off x="5648" y="-56"/>
              <a:ext cx="227" cy="227"/>
            </a:xfrm>
            <a:prstGeom prst="ellipse">
              <a:avLst/>
            </a:prstGeom>
            <a:solidFill>
              <a:srgbClr val="C0E7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60550" y="1763713"/>
            <a:ext cx="3087688" cy="3092450"/>
          </a:xfrm>
        </p:spPr>
        <p:txBody>
          <a:bodyPr anchorCtr="1"/>
          <a:lstStyle>
            <a:lvl1pPr>
              <a:defRPr sz="32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1700" y="4581525"/>
            <a:ext cx="1403350" cy="1435100"/>
          </a:xfrm>
        </p:spPr>
        <p:txBody>
          <a:bodyPr anchor="ctr" anchorCtr="1"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9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C65D9B-A390-47A6-91A1-5AE6C24892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04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5E6-3AA4-4429-B56A-BE23C96516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98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4978D-2A9A-4D2A-A2AB-346F7B853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FA3D8-017E-4524-977B-1DAE70E81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B5E6-8616-4BD4-BE85-7FFE47033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525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4C09E-DD15-413B-BD44-3DBE5FA99B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0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6081-41D3-4CD4-AA63-2F4FEA58AF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151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3F23C-9323-45CE-BF68-A0C50A2B3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7636A-0F68-4664-8FB4-532907051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84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7467-4A21-44C3-BC21-6BC90CBC8F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5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4738" y="274638"/>
            <a:ext cx="18986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5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9083-2A45-49F6-A768-9663D9B8C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6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7596188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0FCC-5312-4125-B8E7-01110E6C7C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028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721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700" y="1600200"/>
            <a:ext cx="372268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FAE98-0CA8-4697-9515-06D8AF720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10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7"/>
          <p:cNvSpPr>
            <a:spLocks noChangeArrowheads="1"/>
          </p:cNvSpPr>
          <p:nvPr userDrawn="1"/>
        </p:nvSpPr>
        <p:spPr bwMode="auto">
          <a:xfrm>
            <a:off x="8696325" y="4362450"/>
            <a:ext cx="900113" cy="900113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8"/>
          <p:cNvSpPr>
            <a:spLocks noChangeArrowheads="1"/>
          </p:cNvSpPr>
          <p:nvPr userDrawn="1"/>
        </p:nvSpPr>
        <p:spPr bwMode="auto">
          <a:xfrm>
            <a:off x="8239125" y="4784725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8980488" y="3362325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"/>
          <p:cNvSpPr>
            <a:spLocks noChangeArrowheads="1"/>
          </p:cNvSpPr>
          <p:nvPr userDrawn="1"/>
        </p:nvSpPr>
        <p:spPr bwMode="auto">
          <a:xfrm>
            <a:off x="7977188" y="5316538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1"/>
          <p:cNvSpPr>
            <a:spLocks noChangeArrowheads="1"/>
          </p:cNvSpPr>
          <p:nvPr userDrawn="1"/>
        </p:nvSpPr>
        <p:spPr bwMode="auto">
          <a:xfrm>
            <a:off x="7491413" y="562768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2"/>
          <p:cNvSpPr>
            <a:spLocks noChangeArrowheads="1"/>
          </p:cNvSpPr>
          <p:nvPr userDrawn="1"/>
        </p:nvSpPr>
        <p:spPr bwMode="auto">
          <a:xfrm>
            <a:off x="8683625" y="5410200"/>
            <a:ext cx="360363" cy="360363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3"/>
          <p:cNvSpPr>
            <a:spLocks noChangeArrowheads="1"/>
          </p:cNvSpPr>
          <p:nvPr userDrawn="1"/>
        </p:nvSpPr>
        <p:spPr bwMode="auto">
          <a:xfrm>
            <a:off x="8008938" y="6062663"/>
            <a:ext cx="360362" cy="360362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4"/>
          <p:cNvSpPr>
            <a:spLocks noChangeArrowheads="1"/>
          </p:cNvSpPr>
          <p:nvPr userDrawn="1"/>
        </p:nvSpPr>
        <p:spPr bwMode="auto">
          <a:xfrm>
            <a:off x="8528050" y="5857875"/>
            <a:ext cx="360363" cy="3603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5"/>
          <p:cNvSpPr>
            <a:spLocks noChangeArrowheads="1"/>
          </p:cNvSpPr>
          <p:nvPr userDrawn="1"/>
        </p:nvSpPr>
        <p:spPr bwMode="auto">
          <a:xfrm>
            <a:off x="7648575" y="242888"/>
            <a:ext cx="1439863" cy="14398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6"/>
          <p:cNvSpPr>
            <a:spLocks noChangeArrowheads="1"/>
          </p:cNvSpPr>
          <p:nvPr userDrawn="1"/>
        </p:nvSpPr>
        <p:spPr bwMode="auto">
          <a:xfrm>
            <a:off x="9088438" y="1331913"/>
            <a:ext cx="900112" cy="900112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7"/>
          <p:cNvSpPr>
            <a:spLocks noChangeArrowheads="1"/>
          </p:cNvSpPr>
          <p:nvPr userDrawn="1"/>
        </p:nvSpPr>
        <p:spPr bwMode="auto">
          <a:xfrm>
            <a:off x="8631238" y="1754188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8"/>
          <p:cNvSpPr>
            <a:spLocks noChangeArrowheads="1"/>
          </p:cNvSpPr>
          <p:nvPr userDrawn="1"/>
        </p:nvSpPr>
        <p:spPr bwMode="auto">
          <a:xfrm>
            <a:off x="8369300" y="2286000"/>
            <a:ext cx="539750" cy="539750"/>
          </a:xfrm>
          <a:prstGeom prst="ellipse">
            <a:avLst/>
          </a:prstGeom>
          <a:solidFill>
            <a:srgbClr val="7958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9"/>
          <p:cNvSpPr>
            <a:spLocks noChangeArrowheads="1"/>
          </p:cNvSpPr>
          <p:nvPr userDrawn="1"/>
        </p:nvSpPr>
        <p:spPr bwMode="auto">
          <a:xfrm>
            <a:off x="9075738" y="2379663"/>
            <a:ext cx="360362" cy="360362"/>
          </a:xfrm>
          <a:prstGeom prst="ellipse">
            <a:avLst/>
          </a:prstGeom>
          <a:solidFill>
            <a:srgbClr val="FF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20"/>
          <p:cNvSpPr>
            <a:spLocks noChangeArrowheads="1"/>
          </p:cNvSpPr>
          <p:nvPr userDrawn="1"/>
        </p:nvSpPr>
        <p:spPr bwMode="auto">
          <a:xfrm>
            <a:off x="8401050" y="3032125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21"/>
          <p:cNvSpPr>
            <a:spLocks noChangeArrowheads="1"/>
          </p:cNvSpPr>
          <p:nvPr userDrawn="1"/>
        </p:nvSpPr>
        <p:spPr bwMode="auto">
          <a:xfrm>
            <a:off x="8920163" y="2827338"/>
            <a:ext cx="360362" cy="360362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22"/>
          <p:cNvSpPr>
            <a:spLocks noChangeArrowheads="1"/>
          </p:cNvSpPr>
          <p:nvPr userDrawn="1"/>
        </p:nvSpPr>
        <p:spPr bwMode="auto">
          <a:xfrm>
            <a:off x="6834188" y="6457950"/>
            <a:ext cx="1439862" cy="1439863"/>
          </a:xfrm>
          <a:prstGeom prst="ellipse">
            <a:avLst/>
          </a:prstGeom>
          <a:solidFill>
            <a:srgbClr val="2691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23"/>
          <p:cNvSpPr>
            <a:spLocks noChangeArrowheads="1"/>
          </p:cNvSpPr>
          <p:nvPr userDrawn="1"/>
        </p:nvSpPr>
        <p:spPr bwMode="auto">
          <a:xfrm>
            <a:off x="8558213" y="6546850"/>
            <a:ext cx="900112" cy="900113"/>
          </a:xfrm>
          <a:prstGeom prst="ellipse">
            <a:avLst/>
          </a:prstGeom>
          <a:solidFill>
            <a:srgbClr val="E048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24"/>
          <p:cNvSpPr>
            <a:spLocks noChangeArrowheads="1"/>
          </p:cNvSpPr>
          <p:nvPr userDrawn="1"/>
        </p:nvSpPr>
        <p:spPr bwMode="auto">
          <a:xfrm>
            <a:off x="8966200" y="-88900"/>
            <a:ext cx="360363" cy="360363"/>
          </a:xfrm>
          <a:prstGeom prst="ellipse">
            <a:avLst/>
          </a:prstGeom>
          <a:solidFill>
            <a:srgbClr val="C0E7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596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 smtClean="0"/>
            </a:lvl1pPr>
          </a:lstStyle>
          <a:p>
            <a:pPr>
              <a:defRPr/>
            </a:pPr>
            <a:fld id="{25F52A2F-2CC8-4527-8906-34E9932ED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3250" y="1624013"/>
            <a:ext cx="3087688" cy="3092450"/>
          </a:xfrm>
        </p:spPr>
        <p:txBody>
          <a:bodyPr/>
          <a:lstStyle/>
          <a:p>
            <a:pPr eaLnBrk="1" hangingPunct="1"/>
            <a:r>
              <a:rPr lang="en-GB" altLang="en-US" sz="4400" b="1" dirty="0" smtClean="0">
                <a:solidFill>
                  <a:schemeClr val="bg1"/>
                </a:solidFill>
              </a:rPr>
              <a:t>Java for </a:t>
            </a:r>
            <a:r>
              <a:rPr lang="en-GB" altLang="en-US" sz="4400" b="1" dirty="0" smtClean="0">
                <a:solidFill>
                  <a:schemeClr val="bg1"/>
                </a:solidFill>
              </a:rPr>
              <a:t>Beginners</a:t>
            </a:r>
            <a:endParaRPr lang="en-GB" altLang="en-US" sz="4400" b="1" i="1" dirty="0" smtClean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solidFill>
                  <a:schemeClr val="bg1"/>
                </a:solidFill>
              </a:rPr>
              <a:t>Chris Coetzee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288645" y="3186545"/>
            <a:ext cx="140335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University Greenwich</a:t>
            </a:r>
          </a:p>
          <a:p>
            <a:pPr eaLnBrk="1" hangingPunct="1"/>
            <a:r>
              <a:rPr lang="en-GB" altLang="en-US" b="1" i="1" dirty="0" smtClean="0">
                <a:solidFill>
                  <a:schemeClr val="bg1"/>
                </a:solidFill>
              </a:rPr>
              <a:t>Computing At School</a:t>
            </a:r>
          </a:p>
          <a:p>
            <a:pPr eaLnBrk="1" hangingPunct="1"/>
            <a:r>
              <a:rPr lang="en-GB" altLang="en-US" b="1" dirty="0" smtClean="0">
                <a:solidFill>
                  <a:schemeClr val="bg1"/>
                </a:solidFill>
              </a:rPr>
              <a:t>DASCO</a:t>
            </a:r>
            <a:endParaRPr lang="en-GB" altLang="en-US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://d2ro3qwxdn69cl.cloudfront.net/images/articles/JavaIc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0" y="872547"/>
            <a:ext cx="1137124" cy="11171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42746" y="197686"/>
            <a:ext cx="1405720" cy="154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GB" altLang="en-US" sz="2400" b="1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4000" dirty="0" smtClean="0"/>
              <a:t>What do you learn last time?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126" y="6467017"/>
            <a:ext cx="2088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Wordle.org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99" y="1669473"/>
            <a:ext cx="758526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Levels of Java coding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1: Syntax, laws, variables, output</a:t>
            </a:r>
          </a:p>
          <a:p>
            <a:r>
              <a:rPr lang="en-GB" sz="2400" dirty="0"/>
              <a:t>2: Input, calculations, String manipulation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3: Selection (IF-ELSE)</a:t>
            </a:r>
          </a:p>
          <a:p>
            <a:r>
              <a:rPr lang="en-GB" sz="2400" dirty="0" smtClean="0"/>
              <a:t>4: Iteration/Loops (FOR/WHILE)</a:t>
            </a:r>
          </a:p>
          <a:p>
            <a:r>
              <a:rPr lang="en-GB" sz="2400" dirty="0" smtClean="0"/>
              <a:t>5: Complex algorithms</a:t>
            </a:r>
          </a:p>
          <a:p>
            <a:r>
              <a:rPr lang="en-GB" sz="2400" dirty="0" smtClean="0"/>
              <a:t>6: Arrays</a:t>
            </a:r>
          </a:p>
          <a:p>
            <a:r>
              <a:rPr lang="en-GB" sz="2400" dirty="0" smtClean="0"/>
              <a:t>7: File management</a:t>
            </a:r>
          </a:p>
          <a:p>
            <a:r>
              <a:rPr lang="en-GB" sz="2400" dirty="0" smtClean="0"/>
              <a:t>8: Methods</a:t>
            </a:r>
          </a:p>
          <a:p>
            <a:r>
              <a:rPr lang="en-GB" sz="2400" dirty="0" smtClean="0"/>
              <a:t>9: Objects and classes</a:t>
            </a:r>
          </a:p>
          <a:p>
            <a:r>
              <a:rPr lang="en-GB" sz="2400" dirty="0" smtClean="0"/>
              <a:t>10: Graphical user interface elements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61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74" y="274638"/>
            <a:ext cx="7522902" cy="1143000"/>
          </a:xfrm>
        </p:spPr>
        <p:txBody>
          <a:bodyPr/>
          <a:lstStyle/>
          <a:p>
            <a:r>
              <a:rPr lang="en-GB" sz="3200" b="1" dirty="0" smtClean="0">
                <a:solidFill>
                  <a:srgbClr val="C00000"/>
                </a:solidFill>
              </a:rPr>
              <a:t>Four and ½  steps to keyboard input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Import </a:t>
            </a:r>
            <a:r>
              <a:rPr lang="en-GB" sz="28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java.util.*</a:t>
            </a:r>
            <a:r>
              <a:rPr lang="en-GB" sz="2800" dirty="0" smtClean="0"/>
              <a:t> BEFORE main()</a:t>
            </a:r>
          </a:p>
          <a:p>
            <a:r>
              <a:rPr lang="en-GB" sz="2800" dirty="0" smtClean="0"/>
              <a:t>Declare a </a:t>
            </a:r>
            <a:r>
              <a:rPr lang="en-GB" sz="28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Scanner</a:t>
            </a:r>
          </a:p>
          <a:p>
            <a:r>
              <a:rPr lang="en-GB" sz="2800" dirty="0" smtClean="0"/>
              <a:t>Declare a </a:t>
            </a:r>
            <a:r>
              <a:rPr lang="en-GB" sz="28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GB" sz="2800" dirty="0" smtClean="0"/>
              <a:t> variable to catch input</a:t>
            </a:r>
          </a:p>
          <a:p>
            <a:r>
              <a:rPr lang="en-GB" sz="2800" dirty="0" smtClean="0"/>
              <a:t>Use the </a:t>
            </a:r>
            <a:r>
              <a:rPr lang="en-GB" sz="2800" dirty="0"/>
              <a:t>Scanner</a:t>
            </a:r>
            <a:r>
              <a:rPr lang="en-GB" sz="2800" dirty="0" smtClean="0"/>
              <a:t> to assign input from keyboard to variable</a:t>
            </a:r>
            <a:br>
              <a:rPr lang="en-GB" sz="2800" dirty="0" smtClean="0"/>
            </a:br>
            <a:endParaRPr lang="en-GB" sz="2800" dirty="0" smtClean="0"/>
          </a:p>
          <a:p>
            <a:r>
              <a:rPr lang="en-GB" sz="2400" dirty="0" smtClean="0"/>
              <a:t>Convert to </a:t>
            </a:r>
            <a:r>
              <a:rPr lang="en-GB" sz="2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2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/char/double</a:t>
            </a:r>
            <a:r>
              <a:rPr lang="en-GB" sz="2400" dirty="0" smtClean="0"/>
              <a:t> (</a:t>
            </a:r>
            <a:r>
              <a:rPr lang="en-GB" sz="2400" i="1" dirty="0" smtClean="0"/>
              <a:t>if necessary</a:t>
            </a:r>
            <a:r>
              <a:rPr lang="en-GB" sz="2400" dirty="0" smtClean="0"/>
              <a:t>)</a:t>
            </a:r>
            <a:endParaRPr lang="en-GB" sz="24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45962674"/>
              </p:ext>
            </p:extLst>
          </p:nvPr>
        </p:nvGraphicFramePr>
        <p:xfrm>
          <a:off x="623248" y="5445455"/>
          <a:ext cx="6096000" cy="1189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739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Keyboard input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16" y="1674951"/>
            <a:ext cx="7933084" cy="419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179512" y="1484784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1210916" y="3212976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 rot="20018155">
            <a:off x="1347258" y="4079478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 rot="10800000">
            <a:off x="6220952" y="4185084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52044" y="1988840"/>
            <a:ext cx="2383852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350866" y="3724896"/>
            <a:ext cx="5544616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392431" y="4323539"/>
            <a:ext cx="1645776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32860" y="4597716"/>
            <a:ext cx="3462994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055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Calculations in Java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567354"/>
              </p:ext>
            </p:extLst>
          </p:nvPr>
        </p:nvGraphicFramePr>
        <p:xfrm>
          <a:off x="332508" y="1766455"/>
          <a:ext cx="8520547" cy="4070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1"/>
                <a:gridCol w="1828800"/>
                <a:gridCol w="4017819"/>
                <a:gridCol w="1149927"/>
              </a:tblGrid>
              <a:tr h="46412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Operator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Function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Example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Result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Add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GB" sz="24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i = 10 + 2;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12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-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Subtract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j = i – 3;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9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/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Divide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double k</a:t>
                      </a:r>
                      <a:r>
                        <a:rPr lang="en-GB" sz="24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j / 3;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3.00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*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Multiply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product</a:t>
                      </a:r>
                      <a:r>
                        <a:rPr lang="en-GB" sz="24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i * j;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108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++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Add 1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i++;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13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--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Subtract 1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j--;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8</a:t>
                      </a:r>
                      <a:endParaRPr lang="en-GB" sz="2400" dirty="0"/>
                    </a:p>
                  </a:txBody>
                  <a:tcPr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%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Modulus</a:t>
                      </a:r>
                      <a:r>
                        <a:rPr lang="en-GB" sz="2400" baseline="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m = 12 % 5;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2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288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64" y="177657"/>
            <a:ext cx="7229475" cy="792162"/>
          </a:xfrm>
        </p:spPr>
        <p:txBody>
          <a:bodyPr/>
          <a:lstStyle/>
          <a:p>
            <a:pPr algn="l"/>
            <a:r>
              <a:rPr lang="en-GB" b="1" dirty="0" smtClean="0">
                <a:solidFill>
                  <a:srgbClr val="0000FF"/>
                </a:solidFill>
              </a:rPr>
              <a:t>String methods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092" y="1059872"/>
            <a:ext cx="7596188" cy="1018309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/>
              <a:t>There are many functions we can use to </a:t>
            </a:r>
            <a:r>
              <a:rPr lang="en-GB" sz="2400" b="1" dirty="0" smtClean="0"/>
              <a:t>manipulate Strings</a:t>
            </a:r>
            <a:r>
              <a:rPr lang="en-GB" sz="2400" dirty="0" smtClean="0"/>
              <a:t>. They are called the ‘</a:t>
            </a:r>
            <a:r>
              <a:rPr lang="en-GB" sz="2400" b="1" dirty="0" smtClean="0">
                <a:solidFill>
                  <a:srgbClr val="FF0000"/>
                </a:solidFill>
              </a:rPr>
              <a:t>String methods</a:t>
            </a:r>
            <a:r>
              <a:rPr lang="en-GB" sz="2400" dirty="0" smtClean="0"/>
              <a:t>’</a:t>
            </a:r>
            <a:endParaRPr lang="en-GB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053706"/>
              </p:ext>
            </p:extLst>
          </p:nvPr>
        </p:nvGraphicFramePr>
        <p:xfrm>
          <a:off x="124692" y="2089730"/>
          <a:ext cx="8866908" cy="458497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27563"/>
                <a:gridCol w="1953491"/>
                <a:gridCol w="4585854"/>
              </a:tblGrid>
              <a:tr h="47530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Method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Function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Example</a:t>
                      </a:r>
                      <a:endParaRPr lang="en-GB" sz="2000" dirty="0"/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charAt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(x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 the char from a specified</a:t>
                      </a:r>
                      <a:r>
                        <a:rPr lang="en-GB" sz="1600" baseline="0" dirty="0" smtClean="0"/>
                        <a:t> index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colour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“blue”;</a:t>
                      </a:r>
                    </a:p>
                    <a:p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char letter = colour.charAt(0);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toUpperCase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 the String</a:t>
                      </a:r>
                      <a:r>
                        <a:rPr lang="en-GB" sz="1600" baseline="0" dirty="0" smtClean="0"/>
                        <a:t> in UPPER CASE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name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“bob”;</a:t>
                      </a:r>
                    </a:p>
                    <a:p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bob = bob.toUpperCase();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toLowerCase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 the String</a:t>
                      </a:r>
                      <a:r>
                        <a:rPr lang="en-GB" sz="1600" baseline="0" dirty="0" smtClean="0"/>
                        <a:t> in lower case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pet = “DOG”;</a:t>
                      </a:r>
                    </a:p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pet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pet.toLowerCase();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subString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x,y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</a:t>
                      </a:r>
                      <a:r>
                        <a:rPr lang="en-GB" sz="1600" baseline="0" dirty="0" smtClean="0"/>
                        <a:t> String portion between two indexes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s 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= “I love hats”;</a:t>
                      </a:r>
                    </a:p>
                    <a:p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snip = </a:t>
                      </a:r>
                      <a:r>
                        <a:rPr lang="en-GB" sz="1800" b="1" baseline="0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s.substring</a:t>
                      </a:r>
                      <a:r>
                        <a:rPr lang="en-GB" sz="1800" b="1" baseline="0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(2,6);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820395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.length()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returns how</a:t>
                      </a:r>
                      <a:r>
                        <a:rPr lang="en-GB" sz="1600" baseline="0" dirty="0" smtClean="0"/>
                        <a:t> many characters there are in a String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String h = “radar”;</a:t>
                      </a:r>
                    </a:p>
                    <a:p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 size = </a:t>
                      </a:r>
                      <a:r>
                        <a:rPr lang="en-GB" sz="18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h.length</a:t>
                      </a:r>
                      <a:r>
                        <a:rPr lang="en-GB" sz="18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();</a:t>
                      </a:r>
                      <a:endParaRPr lang="en-GB" sz="18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35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IF (condition)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Used to change the flow of an algorithm, dependent on a condition. </a:t>
            </a:r>
            <a:endParaRPr lang="en-GB" dirty="0"/>
          </a:p>
        </p:txBody>
      </p:sp>
      <p:pic>
        <p:nvPicPr>
          <p:cNvPr id="1026" name="Picture 2" descr="https://upload.wikimedia.org/wikipedia/commons/thumb/c/c5/If-Then-Else-diagram.svg/220px-If-Then-Else-diagram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2856057"/>
            <a:ext cx="3924890" cy="383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716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363" y="454747"/>
            <a:ext cx="7229475" cy="1143000"/>
          </a:xfrm>
        </p:spPr>
        <p:txBody>
          <a:bodyPr/>
          <a:lstStyle/>
          <a:p>
            <a:r>
              <a:rPr lang="en-GB" sz="54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if(condition)</a:t>
            </a:r>
            <a:endParaRPr lang="en-GB" sz="5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76945"/>
            <a:ext cx="7596188" cy="2216728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Condition is a logic check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rgbClr val="7030A0"/>
                </a:solidFill>
              </a:rPr>
              <a:t>something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OPERATOR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0000FF"/>
                </a:solidFill>
              </a:rPr>
              <a:t>something</a:t>
            </a:r>
          </a:p>
          <a:p>
            <a:pPr marL="0" indent="0" algn="ctr">
              <a:buNone/>
            </a:pPr>
            <a:r>
              <a:rPr lang="en-GB" u="sng" dirty="0" smtClean="0"/>
              <a:t>Example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4" name="Down Arrow 3"/>
          <p:cNvSpPr/>
          <p:nvPr/>
        </p:nvSpPr>
        <p:spPr bwMode="auto">
          <a:xfrm flipV="1">
            <a:off x="3629891" y="1551709"/>
            <a:ext cx="1260764" cy="85898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3629891" y="4516581"/>
            <a:ext cx="1260764" cy="95596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45535" y="5509841"/>
            <a:ext cx="72294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54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en-GB" sz="5400" b="1" baseline="0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54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== 3)</a:t>
            </a:r>
            <a:endParaRPr lang="en-GB" sz="54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474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Logic operators in Java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734582"/>
              </p:ext>
            </p:extLst>
          </p:nvPr>
        </p:nvGraphicFramePr>
        <p:xfrm>
          <a:off x="180108" y="1678302"/>
          <a:ext cx="8963892" cy="4442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910"/>
                <a:gridCol w="2632364"/>
                <a:gridCol w="4322618"/>
              </a:tblGrid>
              <a:tr h="46412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Operator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Function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Example</a:t>
                      </a:r>
                      <a:endParaRPr lang="en-GB" sz="2400" dirty="0"/>
                    </a:p>
                  </a:txBody>
                  <a:tcP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=</a:t>
                      </a:r>
                      <a:r>
                        <a:rPr lang="en-GB" sz="9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=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equals</a:t>
                      </a:r>
                      <a:r>
                        <a:rPr lang="en-GB" sz="2400" baseline="0" dirty="0" smtClean="0"/>
                        <a:t> </a:t>
                      </a:r>
                      <a:br>
                        <a:rPr lang="en-GB" sz="2400" baseline="0" dirty="0" smtClean="0"/>
                      </a:br>
                      <a:r>
                        <a:rPr lang="en-GB" sz="1600" baseline="0" dirty="0" smtClean="0"/>
                        <a:t>(int, double, char, </a:t>
                      </a:r>
                      <a:r>
                        <a:rPr lang="en-GB" sz="1600" baseline="0" dirty="0" err="1" smtClean="0"/>
                        <a:t>boolean</a:t>
                      </a:r>
                      <a:r>
                        <a:rPr lang="en-GB" sz="1600" baseline="0" dirty="0" smtClean="0"/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</a:t>
                      </a:r>
                      <a:r>
                        <a:rPr lang="en-GB" sz="24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num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==3)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.equals()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equals </a:t>
                      </a:r>
                      <a:br>
                        <a:rPr lang="en-GB" sz="2400" dirty="0" smtClean="0"/>
                      </a:br>
                      <a:r>
                        <a:rPr lang="en-GB" sz="1600" dirty="0" smtClean="0"/>
                        <a:t>(String)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</a:t>
                      </a:r>
                      <a:r>
                        <a:rPr lang="en-GB" sz="20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name.equals</a:t>
                      </a:r>
                      <a:r>
                        <a:rPr lang="en-GB" sz="20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(“Chris”) )</a:t>
                      </a:r>
                      <a:endParaRPr lang="en-GB" sz="20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greater than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</a:t>
                      </a:r>
                      <a:r>
                        <a:rPr lang="en-GB" sz="24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num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&gt;20)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less than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</a:t>
                      </a:r>
                      <a:r>
                        <a:rPr lang="en-GB" sz="2400" b="1" dirty="0" err="1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num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&lt;15)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&gt;=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greater than or equal to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if(age&gt;=18)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&lt;=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less than or equal to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if(age&lt;=12)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515217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!=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not equal to</a:t>
                      </a:r>
                      <a:endParaRPr lang="en-GB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if(married!=true)</a:t>
                      </a:r>
                      <a:endParaRPr lang="en-GB" sz="2400" b="1" dirty="0">
                        <a:solidFill>
                          <a:srgbClr val="00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8036" y="6345379"/>
            <a:ext cx="6359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baseline="0" dirty="0" smtClean="0">
                <a:solidFill>
                  <a:srgbClr val="FF0000"/>
                </a:solidFill>
                <a:latin typeface="Arial Black" pitchFamily="34" charset="0"/>
              </a:rPr>
              <a:t>Warning! </a:t>
            </a:r>
            <a:r>
              <a:rPr lang="en-GB" sz="2000" b="1" baseline="0" dirty="0" smtClean="0">
                <a:solidFill>
                  <a:srgbClr val="000000"/>
                </a:solidFill>
                <a:latin typeface="Arial Black" pitchFamily="34" charset="0"/>
              </a:rPr>
              <a:t>=</a:t>
            </a:r>
            <a:r>
              <a:rPr lang="en-GB" sz="2000" b="1" baseline="0" dirty="0" smtClean="0">
                <a:solidFill>
                  <a:srgbClr val="FF0000"/>
                </a:solidFill>
                <a:latin typeface="Arial Black" pitchFamily="34" charset="0"/>
              </a:rPr>
              <a:t> does not mean </a:t>
            </a:r>
            <a:r>
              <a:rPr lang="en-GB" sz="2000" b="1" baseline="0" dirty="0" smtClean="0">
                <a:solidFill>
                  <a:srgbClr val="000000"/>
                </a:solidFill>
                <a:latin typeface="Arial Black" pitchFamily="34" charset="0"/>
              </a:rPr>
              <a:t>==</a:t>
            </a:r>
            <a:endParaRPr lang="en-GB" sz="2000" b="1" baseline="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06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IF example (</a:t>
            </a:r>
            <a:r>
              <a:rPr lang="en-GB" i="1" dirty="0" smtClean="0"/>
              <a:t>int comparison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9" y="1783553"/>
            <a:ext cx="8765961" cy="449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84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IF example (</a:t>
            </a:r>
            <a:r>
              <a:rPr lang="en-GB" sz="3600" i="1" dirty="0" smtClean="0"/>
              <a:t>String comparison</a:t>
            </a:r>
            <a:r>
              <a:rPr lang="en-GB" sz="3600" dirty="0" smtClean="0"/>
              <a:t>)</a:t>
            </a:r>
            <a:endParaRPr lang="en-GB" sz="3600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2419"/>
            <a:ext cx="8775644" cy="4277436"/>
          </a:xfrm>
        </p:spPr>
      </p:pic>
    </p:spTree>
    <p:extLst>
      <p:ext uri="{BB962C8B-B14F-4D97-AF65-F5344CB8AC3E}">
        <p14:creationId xmlns:p14="http://schemas.microsoft.com/office/powerpoint/2010/main" val="2715093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What students struggle with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345" y="1711036"/>
            <a:ext cx="7596188" cy="4525963"/>
          </a:xfrm>
        </p:spPr>
        <p:txBody>
          <a:bodyPr/>
          <a:lstStyle/>
          <a:p>
            <a:r>
              <a:rPr lang="en-GB" sz="36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GB" sz="3600" dirty="0" smtClean="0"/>
              <a:t> and </a:t>
            </a:r>
            <a:r>
              <a:rPr lang="en-GB" sz="36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==</a:t>
            </a:r>
            <a:endParaRPr lang="en-GB" sz="3600" b="1" dirty="0">
              <a:cs typeface="Courier New" pitchFamily="49" charset="0"/>
            </a:endParaRPr>
          </a:p>
          <a:p>
            <a:r>
              <a:rPr lang="en-GB" sz="36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.equals(“xx”) </a:t>
            </a:r>
            <a:r>
              <a:rPr lang="en-GB" sz="3600" dirty="0" smtClean="0"/>
              <a:t>for Strings</a:t>
            </a:r>
          </a:p>
          <a:p>
            <a:r>
              <a:rPr lang="en-GB" sz="3600" dirty="0" smtClean="0"/>
              <a:t>Putting a </a:t>
            </a:r>
            <a:r>
              <a:rPr lang="en-GB" sz="36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GB" sz="3600" dirty="0" smtClean="0"/>
              <a:t> at the end of </a:t>
            </a:r>
            <a:r>
              <a:rPr lang="en-GB" sz="36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 xx</a:t>
            </a:r>
            <a:r>
              <a:rPr lang="en-GB" sz="36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en-GB" sz="32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&gt; 3);</a:t>
            </a:r>
            <a:r>
              <a:rPr lang="en-GB" sz="3200" b="1" dirty="0">
                <a:solidFill>
                  <a:srgbClr val="26911F"/>
                </a:solidFill>
                <a:latin typeface="Courier New" pitchFamily="49" charset="0"/>
                <a:cs typeface="Courier New" pitchFamily="49" charset="0"/>
                <a:sym typeface="Wingdings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Wingdings"/>
              </a:rPr>
              <a:t></a:t>
            </a:r>
            <a:endParaRPr lang="en-GB" sz="32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en-GB" sz="32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&gt; 3)  </a:t>
            </a:r>
            <a:r>
              <a:rPr lang="en-GB" sz="4800" b="1" dirty="0" smtClean="0">
                <a:solidFill>
                  <a:srgbClr val="26911F"/>
                </a:solidFill>
                <a:latin typeface="Courier New" pitchFamily="49" charset="0"/>
                <a:cs typeface="Courier New" pitchFamily="49" charset="0"/>
                <a:sym typeface="Wingdings"/>
              </a:rPr>
              <a:t></a:t>
            </a:r>
            <a:endParaRPr lang="en-GB" sz="4800" b="1" dirty="0">
              <a:solidFill>
                <a:srgbClr val="26911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endParaRPr lang="en-GB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Picture 2" descr="http://i.istockimg.com/file_thumbview_approve/10343135/6/stock-illustration-10343135-light-bulb-icon-set-no-idea-bad-and-good-idea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" t="6502" r="70591" b="65768"/>
          <a:stretch/>
        </p:blipFill>
        <p:spPr bwMode="auto">
          <a:xfrm>
            <a:off x="5515249" y="4447308"/>
            <a:ext cx="1675260" cy="191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11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IF/ELSE (2 outcomes)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s://upload.wikimedia.org/wikipedia/commons/thumb/c/c5/If-Then-Else-diagram.svg/220px-If-Then-Else-diagram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544" y="1512164"/>
            <a:ext cx="5059031" cy="494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70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IF/ELSE (</a:t>
            </a:r>
            <a:r>
              <a:rPr lang="en-GB" i="1" dirty="0" smtClean="0"/>
              <a:t>int example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10" y="1521486"/>
            <a:ext cx="7767817" cy="5170259"/>
          </a:xfrm>
        </p:spPr>
      </p:pic>
      <p:sp>
        <p:nvSpPr>
          <p:cNvPr id="5" name="Right Arrow 4"/>
          <p:cNvSpPr/>
          <p:nvPr/>
        </p:nvSpPr>
        <p:spPr>
          <a:xfrm>
            <a:off x="498166" y="3743075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1570698" y="4247131"/>
            <a:ext cx="2383852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Arrow 6"/>
          <p:cNvSpPr/>
          <p:nvPr/>
        </p:nvSpPr>
        <p:spPr>
          <a:xfrm>
            <a:off x="498166" y="4823729"/>
            <a:ext cx="936104" cy="648072"/>
          </a:xfrm>
          <a:prstGeom prst="rightArrow">
            <a:avLst/>
          </a:prstGeom>
          <a:solidFill>
            <a:srgbClr val="26911F"/>
          </a:solidFill>
          <a:ln>
            <a:solidFill>
              <a:srgbClr val="0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570698" y="5327785"/>
            <a:ext cx="2383852" cy="0"/>
          </a:xfrm>
          <a:prstGeom prst="line">
            <a:avLst/>
          </a:prstGeom>
          <a:ln w="57150">
            <a:solidFill>
              <a:srgbClr val="26911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346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Note conditions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473" y="1558636"/>
            <a:ext cx="3103418" cy="299950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 (</a:t>
            </a:r>
            <a:r>
              <a:rPr lang="en-GB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condition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something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GB" sz="2000" b="1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else</a:t>
            </a: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 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something else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197926" y="1572490"/>
            <a:ext cx="3103418" cy="4525963"/>
          </a:xfrm>
          <a:prstGeom prst="rect">
            <a:avLst/>
          </a:prstGeom>
          <a:ln/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 (</a:t>
            </a:r>
            <a:r>
              <a:rPr lang="en-GB" sz="2000" b="1" baseline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condition</a:t>
            </a: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something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else if (</a:t>
            </a:r>
            <a:r>
              <a:rPr lang="en-GB" sz="2000" b="1" baseline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condition</a:t>
            </a: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 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something else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else 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	third option</a:t>
            </a:r>
            <a:endParaRPr lang="en-GB" sz="20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FontTx/>
              <a:buNone/>
            </a:pPr>
            <a:r>
              <a:rPr lang="en-GB" sz="2000" b="1" baseline="0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GB" sz="2000" b="1" baseline="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Cloud 4"/>
          <p:cNvSpPr/>
          <p:nvPr/>
        </p:nvSpPr>
        <p:spPr bwMode="auto">
          <a:xfrm>
            <a:off x="526473" y="4835236"/>
            <a:ext cx="3269672" cy="1690255"/>
          </a:xfrm>
          <a:prstGeom prst="cloud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Only IF gets a </a:t>
            </a: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condition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baseline="0" dirty="0" smtClean="0">
                <a:solidFill>
                  <a:srgbClr val="000000"/>
                </a:solidFill>
                <a:latin typeface="Arial" charset="0"/>
              </a:rPr>
              <a:t>ELSE does not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652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AND/OR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AND in Java: </a:t>
            </a:r>
            <a:r>
              <a:rPr lang="en-GB" b="1" dirty="0" smtClean="0">
                <a:solidFill>
                  <a:srgbClr val="7030A0"/>
                </a:solidFill>
              </a:rPr>
              <a:t>&amp;&amp;</a:t>
            </a:r>
          </a:p>
          <a:p>
            <a:r>
              <a:rPr lang="en-GB" dirty="0" smtClean="0"/>
              <a:t>OR in Java: </a:t>
            </a:r>
            <a:r>
              <a:rPr lang="en-GB" b="1" dirty="0" smtClean="0">
                <a:solidFill>
                  <a:srgbClr val="7030A0"/>
                </a:solidFill>
              </a:rPr>
              <a:t>||</a:t>
            </a:r>
          </a:p>
          <a:p>
            <a:r>
              <a:rPr lang="en-GB" dirty="0" smtClean="0"/>
              <a:t>Used between conditions</a:t>
            </a:r>
          </a:p>
          <a:p>
            <a:pPr lvl="1">
              <a:buFont typeface="Wingdings" pitchFamily="2" charset="2"/>
              <a:buChar char="§"/>
            </a:pP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en-GB" sz="32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&gt;3</a:t>
            </a:r>
            <a:r>
              <a:rPr lang="en-GB" sz="3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&amp;&amp;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&lt;12)</a:t>
            </a:r>
            <a:r>
              <a:rPr lang="en-GB" sz="3200" b="1" dirty="0" smtClean="0">
                <a:solidFill>
                  <a:srgbClr val="26911F"/>
                </a:solidFill>
                <a:latin typeface="Courier New" pitchFamily="49" charset="0"/>
                <a:cs typeface="Courier New" pitchFamily="49" charset="0"/>
                <a:sym typeface="Wingdings"/>
              </a:rPr>
              <a:t> </a:t>
            </a:r>
            <a:r>
              <a:rPr lang="en-GB" sz="4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Wingdings"/>
              </a:rPr>
              <a:t></a:t>
            </a:r>
            <a:endParaRPr lang="en-GB" sz="44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en-GB" sz="32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&gt;3)</a:t>
            </a:r>
            <a:r>
              <a:rPr lang="en-GB" sz="3200" b="1" dirty="0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&amp;&amp;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32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num</a:t>
            </a:r>
            <a:r>
              <a:rPr lang="en-GB" sz="3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&lt;12)</a:t>
            </a:r>
            <a:r>
              <a:rPr lang="en-GB" sz="4400" b="1" dirty="0" smtClean="0">
                <a:solidFill>
                  <a:srgbClr val="26911F"/>
                </a:solidFill>
                <a:latin typeface="Courier New" pitchFamily="49" charset="0"/>
                <a:cs typeface="Courier New" pitchFamily="49" charset="0"/>
                <a:sym typeface="Wingdings"/>
              </a:rPr>
              <a:t></a:t>
            </a:r>
          </a:p>
          <a:p>
            <a:pPr>
              <a:buFont typeface="Wingdings" pitchFamily="2" charset="2"/>
              <a:buChar char="§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2052" name="Picture 4" descr="http://hyperphysics.phy-astr.gsu.edu/hbase/electronic/ietron/gate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49" b="74586"/>
          <a:stretch/>
        </p:blipFill>
        <p:spPr bwMode="auto">
          <a:xfrm>
            <a:off x="802697" y="5366764"/>
            <a:ext cx="5918626" cy="116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695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IF/ELSE (</a:t>
            </a:r>
            <a:r>
              <a:rPr lang="en-GB" sz="3600" i="1" dirty="0" smtClean="0"/>
              <a:t>int example with AND</a:t>
            </a:r>
            <a:r>
              <a:rPr lang="en-GB" sz="3600" dirty="0" smtClean="0"/>
              <a:t>)</a:t>
            </a:r>
            <a:endParaRPr lang="en-GB" sz="3600" dirty="0"/>
          </a:p>
        </p:txBody>
      </p:sp>
      <p:pic>
        <p:nvPicPr>
          <p:cNvPr id="9" name="Content Placeholder 8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0089"/>
            <a:ext cx="9116374" cy="4563620"/>
          </a:xfrm>
        </p:spPr>
      </p:pic>
      <p:sp>
        <p:nvSpPr>
          <p:cNvPr id="10" name="Right Arrow 9"/>
          <p:cNvSpPr/>
          <p:nvPr/>
        </p:nvSpPr>
        <p:spPr>
          <a:xfrm>
            <a:off x="234930" y="3509715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07462" y="4013771"/>
            <a:ext cx="3887993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608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Switch/Case (</a:t>
            </a:r>
            <a:r>
              <a:rPr lang="en-GB" i="1" dirty="0" smtClean="0"/>
              <a:t>IF alternative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33" y="1688612"/>
            <a:ext cx="8137921" cy="4892298"/>
          </a:xfrm>
        </p:spPr>
      </p:pic>
    </p:spTree>
    <p:extLst>
      <p:ext uri="{BB962C8B-B14F-4D97-AF65-F5344CB8AC3E}">
        <p14:creationId xmlns:p14="http://schemas.microsoft.com/office/powerpoint/2010/main" val="25259182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195E7D"/>
      </a:dk1>
      <a:lt1>
        <a:srgbClr val="FFFFFF"/>
      </a:lt1>
      <a:dk2>
        <a:srgbClr val="195E7D"/>
      </a:dk2>
      <a:lt2>
        <a:srgbClr val="808080"/>
      </a:lt2>
      <a:accent1>
        <a:srgbClr val="C0E7FA"/>
      </a:accent1>
      <a:accent2>
        <a:srgbClr val="2691BF"/>
      </a:accent2>
      <a:accent3>
        <a:srgbClr val="FFFFFF"/>
      </a:accent3>
      <a:accent4>
        <a:srgbClr val="144F6A"/>
      </a:accent4>
      <a:accent5>
        <a:srgbClr val="DCF1FC"/>
      </a:accent5>
      <a:accent6>
        <a:srgbClr val="2183AD"/>
      </a:accent6>
      <a:hlink>
        <a:srgbClr val="E0489C"/>
      </a:hlink>
      <a:folHlink>
        <a:srgbClr val="7958A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000000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2691BF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F7BA3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195E7D"/>
        </a:dk1>
        <a:lt1>
          <a:srgbClr val="FFFFFF"/>
        </a:lt1>
        <a:dk2>
          <a:srgbClr val="000000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195E7D"/>
        </a:dk1>
        <a:lt1>
          <a:srgbClr val="FFFFFF"/>
        </a:lt1>
        <a:dk2>
          <a:srgbClr val="195E7D"/>
        </a:dk2>
        <a:lt2>
          <a:srgbClr val="808080"/>
        </a:lt2>
        <a:accent1>
          <a:srgbClr val="C0E7FA"/>
        </a:accent1>
        <a:accent2>
          <a:srgbClr val="2691BF"/>
        </a:accent2>
        <a:accent3>
          <a:srgbClr val="FFFFFF"/>
        </a:accent3>
        <a:accent4>
          <a:srgbClr val="144F6A"/>
        </a:accent4>
        <a:accent5>
          <a:srgbClr val="DCF1FC"/>
        </a:accent5>
        <a:accent6>
          <a:srgbClr val="2183AD"/>
        </a:accent6>
        <a:hlink>
          <a:srgbClr val="7958A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558</Words>
  <Application>Microsoft Office PowerPoint</Application>
  <PresentationFormat>On-screen Show (4:3)</PresentationFormat>
  <Paragraphs>164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Courier New</vt:lpstr>
      <vt:lpstr>Wingdings</vt:lpstr>
      <vt:lpstr>Default Design</vt:lpstr>
      <vt:lpstr>Java for Beginners</vt:lpstr>
      <vt:lpstr>What do you learn last time?</vt:lpstr>
      <vt:lpstr>Levels of Java coding</vt:lpstr>
      <vt:lpstr>Four and ½  steps to keyboard input</vt:lpstr>
      <vt:lpstr>Keyboard input</vt:lpstr>
      <vt:lpstr>Calculations in Java</vt:lpstr>
      <vt:lpstr>String methods</vt:lpstr>
      <vt:lpstr>IF (condition)</vt:lpstr>
      <vt:lpstr>if(condition)</vt:lpstr>
      <vt:lpstr>Logic operators in Java</vt:lpstr>
      <vt:lpstr>IF example (int comparison)</vt:lpstr>
      <vt:lpstr>IF example (String comparison)</vt:lpstr>
      <vt:lpstr>What students struggle with</vt:lpstr>
      <vt:lpstr>IF/ELSE (2 outcomes)</vt:lpstr>
      <vt:lpstr>IF/ELSE (int example)</vt:lpstr>
      <vt:lpstr>Note conditions</vt:lpstr>
      <vt:lpstr>AND/OR</vt:lpstr>
      <vt:lpstr>IF/ELSE (int example with AND)</vt:lpstr>
      <vt:lpstr>Switch/Case (IF alternative)</vt:lpstr>
    </vt:vector>
  </TitlesOfParts>
  <Company>Clearly Presented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chart powerpoint presentation</dc:title>
  <dc:creator>Jonty Pearce</dc:creator>
  <cp:lastModifiedBy>Coetzee. C</cp:lastModifiedBy>
  <cp:revision>38</cp:revision>
  <cp:lastPrinted>2015-06-25T14:37:53Z</cp:lastPrinted>
  <dcterms:created xsi:type="dcterms:W3CDTF">2009-01-01T16:20:39Z</dcterms:created>
  <dcterms:modified xsi:type="dcterms:W3CDTF">2015-09-24T09:13:00Z</dcterms:modified>
</cp:coreProperties>
</file>