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9" r:id="rId2"/>
    <p:sldId id="260" r:id="rId3"/>
    <p:sldId id="271" r:id="rId4"/>
    <p:sldId id="274" r:id="rId5"/>
    <p:sldId id="290" r:id="rId6"/>
    <p:sldId id="292" r:id="rId7"/>
    <p:sldId id="294" r:id="rId8"/>
    <p:sldId id="293" r:id="rId9"/>
    <p:sldId id="295" r:id="rId10"/>
    <p:sldId id="305" r:id="rId11"/>
    <p:sldId id="296" r:id="rId12"/>
    <p:sldId id="306" r:id="rId13"/>
    <p:sldId id="297" r:id="rId14"/>
    <p:sldId id="298" r:id="rId15"/>
    <p:sldId id="299" r:id="rId16"/>
    <p:sldId id="300" r:id="rId17"/>
    <p:sldId id="301" r:id="rId18"/>
    <p:sldId id="302" r:id="rId19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FF"/>
    <a:srgbClr val="FFFF99"/>
    <a:srgbClr val="2691BF"/>
    <a:srgbClr val="26911F"/>
    <a:srgbClr val="FFCC33"/>
    <a:srgbClr val="C0E7FA"/>
    <a:srgbClr val="E878B5"/>
    <a:srgbClr val="7958A3"/>
    <a:srgbClr val="E048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49" autoAdjust="0"/>
    <p:restoredTop sz="94660"/>
  </p:normalViewPr>
  <p:slideViewPr>
    <p:cSldViewPr snapToGrid="0">
      <p:cViewPr varScale="1">
        <p:scale>
          <a:sx n="42" d="100"/>
          <a:sy n="42" d="100"/>
        </p:scale>
        <p:origin x="1134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97ABDA-CD7C-4A0C-87B9-76279587C841}" type="doc">
      <dgm:prSet loTypeId="urn:microsoft.com/office/officeart/2005/8/layout/chevron1" loCatId="process" qsTypeId="urn:microsoft.com/office/officeart/2005/8/quickstyle/simple3" qsCatId="simple" csTypeId="urn:microsoft.com/office/officeart/2005/8/colors/colorful2" csCatId="colorful" phldr="1"/>
      <dgm:spPr/>
    </dgm:pt>
    <dgm:pt modelId="{D3BF7314-F7DF-40E1-B11A-ED5C0F368A71}">
      <dgm:prSet phldrT="[Text]"/>
      <dgm:spPr/>
      <dgm:t>
        <a:bodyPr/>
        <a:lstStyle/>
        <a:p>
          <a:r>
            <a:rPr lang="en-GB" dirty="0" smtClean="0"/>
            <a:t>import</a:t>
          </a:r>
          <a:endParaRPr lang="en-GB" dirty="0"/>
        </a:p>
      </dgm:t>
    </dgm:pt>
    <dgm:pt modelId="{05E440D3-D54E-465B-822B-58359F1F3EF9}" type="parTrans" cxnId="{8A0DF948-5F68-44BD-BD58-368AEAE9F3A8}">
      <dgm:prSet/>
      <dgm:spPr/>
      <dgm:t>
        <a:bodyPr/>
        <a:lstStyle/>
        <a:p>
          <a:endParaRPr lang="en-GB"/>
        </a:p>
      </dgm:t>
    </dgm:pt>
    <dgm:pt modelId="{024C1D19-B1FA-4F18-8E34-F22A9D0A9B55}" type="sibTrans" cxnId="{8A0DF948-5F68-44BD-BD58-368AEAE9F3A8}">
      <dgm:prSet/>
      <dgm:spPr/>
      <dgm:t>
        <a:bodyPr/>
        <a:lstStyle/>
        <a:p>
          <a:endParaRPr lang="en-GB"/>
        </a:p>
      </dgm:t>
    </dgm:pt>
    <dgm:pt modelId="{FC13CE4A-E79C-40C1-BAB3-853871CEFD50}">
      <dgm:prSet phldrT="[Text]"/>
      <dgm:spPr/>
      <dgm:t>
        <a:bodyPr/>
        <a:lstStyle/>
        <a:p>
          <a:r>
            <a:rPr lang="en-GB" dirty="0" smtClean="0"/>
            <a:t>Scanner</a:t>
          </a:r>
          <a:endParaRPr lang="en-GB" dirty="0"/>
        </a:p>
      </dgm:t>
    </dgm:pt>
    <dgm:pt modelId="{76F1C1E6-DDA8-41B0-BFA1-3950E59E3F5E}" type="parTrans" cxnId="{80683928-8E87-43BC-9E41-009F3DBE48BF}">
      <dgm:prSet/>
      <dgm:spPr/>
      <dgm:t>
        <a:bodyPr/>
        <a:lstStyle/>
        <a:p>
          <a:endParaRPr lang="en-GB"/>
        </a:p>
      </dgm:t>
    </dgm:pt>
    <dgm:pt modelId="{DC612DA6-1019-458B-A6D0-079A98D88737}" type="sibTrans" cxnId="{80683928-8E87-43BC-9E41-009F3DBE48BF}">
      <dgm:prSet/>
      <dgm:spPr/>
      <dgm:t>
        <a:bodyPr/>
        <a:lstStyle/>
        <a:p>
          <a:endParaRPr lang="en-GB"/>
        </a:p>
      </dgm:t>
    </dgm:pt>
    <dgm:pt modelId="{BE1D733A-9624-4AD0-9A1E-9310B173E67F}">
      <dgm:prSet phldrT="[Text]"/>
      <dgm:spPr/>
      <dgm:t>
        <a:bodyPr/>
        <a:lstStyle/>
        <a:p>
          <a:r>
            <a:rPr lang="en-GB" dirty="0" smtClean="0"/>
            <a:t>(String) variable</a:t>
          </a:r>
          <a:endParaRPr lang="en-GB" dirty="0"/>
        </a:p>
      </dgm:t>
    </dgm:pt>
    <dgm:pt modelId="{B709FF32-6995-4D01-80F6-DC6D23982415}" type="parTrans" cxnId="{C1FED347-F6B7-4B82-8C05-FE0040DED167}">
      <dgm:prSet/>
      <dgm:spPr/>
      <dgm:t>
        <a:bodyPr/>
        <a:lstStyle/>
        <a:p>
          <a:endParaRPr lang="en-GB"/>
        </a:p>
      </dgm:t>
    </dgm:pt>
    <dgm:pt modelId="{E8F77D61-A42F-4AE2-9201-880A7DDAA13B}" type="sibTrans" cxnId="{C1FED347-F6B7-4B82-8C05-FE0040DED167}">
      <dgm:prSet/>
      <dgm:spPr/>
      <dgm:t>
        <a:bodyPr/>
        <a:lstStyle/>
        <a:p>
          <a:endParaRPr lang="en-GB"/>
        </a:p>
      </dgm:t>
    </dgm:pt>
    <dgm:pt modelId="{F9BB6F39-F182-43C2-B4A0-2E5F31A8E2B3}">
      <dgm:prSet phldrT="[Text]"/>
      <dgm:spPr/>
      <dgm:t>
        <a:bodyPr/>
        <a:lstStyle/>
        <a:p>
          <a:r>
            <a:rPr lang="en-GB" dirty="0" err="1" smtClean="0"/>
            <a:t>readLine</a:t>
          </a:r>
          <a:r>
            <a:rPr lang="en-GB" dirty="0" smtClean="0"/>
            <a:t>()</a:t>
          </a:r>
          <a:endParaRPr lang="en-GB" dirty="0"/>
        </a:p>
      </dgm:t>
    </dgm:pt>
    <dgm:pt modelId="{04EBA7B0-73B0-4F32-B215-B0723C313361}" type="parTrans" cxnId="{E20D1B3E-C6D2-4A07-87A3-D0579FAA323B}">
      <dgm:prSet/>
      <dgm:spPr/>
      <dgm:t>
        <a:bodyPr/>
        <a:lstStyle/>
        <a:p>
          <a:endParaRPr lang="en-GB"/>
        </a:p>
      </dgm:t>
    </dgm:pt>
    <dgm:pt modelId="{943AAB6C-0A6D-4608-8FDD-EBE05B040D57}" type="sibTrans" cxnId="{E20D1B3E-C6D2-4A07-87A3-D0579FAA323B}">
      <dgm:prSet/>
      <dgm:spPr/>
      <dgm:t>
        <a:bodyPr/>
        <a:lstStyle/>
        <a:p>
          <a:endParaRPr lang="en-GB"/>
        </a:p>
      </dgm:t>
    </dgm:pt>
    <dgm:pt modelId="{B8B5F5D0-B6DD-4756-AA3B-1F144752B381}" type="pres">
      <dgm:prSet presAssocID="{B197ABDA-CD7C-4A0C-87B9-76279587C841}" presName="Name0" presStyleCnt="0">
        <dgm:presLayoutVars>
          <dgm:dir/>
          <dgm:animLvl val="lvl"/>
          <dgm:resizeHandles val="exact"/>
        </dgm:presLayoutVars>
      </dgm:prSet>
      <dgm:spPr/>
    </dgm:pt>
    <dgm:pt modelId="{D76DAB09-CA63-4128-A52F-DDBEF9BBBB78}" type="pres">
      <dgm:prSet presAssocID="{D3BF7314-F7DF-40E1-B11A-ED5C0F368A71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50621FA-82E2-4C30-9E01-6EFCC82E10FE}" type="pres">
      <dgm:prSet presAssocID="{024C1D19-B1FA-4F18-8E34-F22A9D0A9B55}" presName="parTxOnlySpace" presStyleCnt="0"/>
      <dgm:spPr/>
    </dgm:pt>
    <dgm:pt modelId="{A513CCDC-F510-47E0-8A1F-AAB04C2738F6}" type="pres">
      <dgm:prSet presAssocID="{FC13CE4A-E79C-40C1-BAB3-853871CEFD50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EBB386B-022F-4E6B-A7AF-AC465F8638FF}" type="pres">
      <dgm:prSet presAssocID="{DC612DA6-1019-458B-A6D0-079A98D88737}" presName="parTxOnlySpace" presStyleCnt="0"/>
      <dgm:spPr/>
    </dgm:pt>
    <dgm:pt modelId="{72959681-09B6-44ED-AD00-B42228841B7F}" type="pres">
      <dgm:prSet presAssocID="{BE1D733A-9624-4AD0-9A1E-9310B173E67F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02B846D-09F6-48EB-BEC9-5FFFE3158759}" type="pres">
      <dgm:prSet presAssocID="{E8F77D61-A42F-4AE2-9201-880A7DDAA13B}" presName="parTxOnlySpace" presStyleCnt="0"/>
      <dgm:spPr/>
    </dgm:pt>
    <dgm:pt modelId="{E68860F7-074D-4238-89E1-9F1BF03DE5CD}" type="pres">
      <dgm:prSet presAssocID="{F9BB6F39-F182-43C2-B4A0-2E5F31A8E2B3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0683928-8E87-43BC-9E41-009F3DBE48BF}" srcId="{B197ABDA-CD7C-4A0C-87B9-76279587C841}" destId="{FC13CE4A-E79C-40C1-BAB3-853871CEFD50}" srcOrd="1" destOrd="0" parTransId="{76F1C1E6-DDA8-41B0-BFA1-3950E59E3F5E}" sibTransId="{DC612DA6-1019-458B-A6D0-079A98D88737}"/>
    <dgm:cxn modelId="{0D1686F9-3CB9-444C-ABB0-EBAB195963CB}" type="presOf" srcId="{F9BB6F39-F182-43C2-B4A0-2E5F31A8E2B3}" destId="{E68860F7-074D-4238-89E1-9F1BF03DE5CD}" srcOrd="0" destOrd="0" presId="urn:microsoft.com/office/officeart/2005/8/layout/chevron1"/>
    <dgm:cxn modelId="{E20D1B3E-C6D2-4A07-87A3-D0579FAA323B}" srcId="{B197ABDA-CD7C-4A0C-87B9-76279587C841}" destId="{F9BB6F39-F182-43C2-B4A0-2E5F31A8E2B3}" srcOrd="3" destOrd="0" parTransId="{04EBA7B0-73B0-4F32-B215-B0723C313361}" sibTransId="{943AAB6C-0A6D-4608-8FDD-EBE05B040D57}"/>
    <dgm:cxn modelId="{10CDBBD9-0E29-49F4-928F-4EA9FA384A4B}" type="presOf" srcId="{D3BF7314-F7DF-40E1-B11A-ED5C0F368A71}" destId="{D76DAB09-CA63-4128-A52F-DDBEF9BBBB78}" srcOrd="0" destOrd="0" presId="urn:microsoft.com/office/officeart/2005/8/layout/chevron1"/>
    <dgm:cxn modelId="{413F2569-DF4C-4DBA-A80B-075792E48A4E}" type="presOf" srcId="{B197ABDA-CD7C-4A0C-87B9-76279587C841}" destId="{B8B5F5D0-B6DD-4756-AA3B-1F144752B381}" srcOrd="0" destOrd="0" presId="urn:microsoft.com/office/officeart/2005/8/layout/chevron1"/>
    <dgm:cxn modelId="{C1FED347-F6B7-4B82-8C05-FE0040DED167}" srcId="{B197ABDA-CD7C-4A0C-87B9-76279587C841}" destId="{BE1D733A-9624-4AD0-9A1E-9310B173E67F}" srcOrd="2" destOrd="0" parTransId="{B709FF32-6995-4D01-80F6-DC6D23982415}" sibTransId="{E8F77D61-A42F-4AE2-9201-880A7DDAA13B}"/>
    <dgm:cxn modelId="{EA04B282-92BC-4740-ACAB-E5B418E3E471}" type="presOf" srcId="{FC13CE4A-E79C-40C1-BAB3-853871CEFD50}" destId="{A513CCDC-F510-47E0-8A1F-AAB04C2738F6}" srcOrd="0" destOrd="0" presId="urn:microsoft.com/office/officeart/2005/8/layout/chevron1"/>
    <dgm:cxn modelId="{8A0DF948-5F68-44BD-BD58-368AEAE9F3A8}" srcId="{B197ABDA-CD7C-4A0C-87B9-76279587C841}" destId="{D3BF7314-F7DF-40E1-B11A-ED5C0F368A71}" srcOrd="0" destOrd="0" parTransId="{05E440D3-D54E-465B-822B-58359F1F3EF9}" sibTransId="{024C1D19-B1FA-4F18-8E34-F22A9D0A9B55}"/>
    <dgm:cxn modelId="{5B114A9B-1A7F-41B5-AE5C-BAC179D59D81}" type="presOf" srcId="{BE1D733A-9624-4AD0-9A1E-9310B173E67F}" destId="{72959681-09B6-44ED-AD00-B42228841B7F}" srcOrd="0" destOrd="0" presId="urn:microsoft.com/office/officeart/2005/8/layout/chevron1"/>
    <dgm:cxn modelId="{B2D1E726-5B88-4425-9BB1-3939FE1883A0}" type="presParOf" srcId="{B8B5F5D0-B6DD-4756-AA3B-1F144752B381}" destId="{D76DAB09-CA63-4128-A52F-DDBEF9BBBB78}" srcOrd="0" destOrd="0" presId="urn:microsoft.com/office/officeart/2005/8/layout/chevron1"/>
    <dgm:cxn modelId="{635AF670-F51D-4CDE-9B0E-6A689B90DB54}" type="presParOf" srcId="{B8B5F5D0-B6DD-4756-AA3B-1F144752B381}" destId="{050621FA-82E2-4C30-9E01-6EFCC82E10FE}" srcOrd="1" destOrd="0" presId="urn:microsoft.com/office/officeart/2005/8/layout/chevron1"/>
    <dgm:cxn modelId="{FFD56141-C6F1-4D58-8017-1EB8842F1A0D}" type="presParOf" srcId="{B8B5F5D0-B6DD-4756-AA3B-1F144752B381}" destId="{A513CCDC-F510-47E0-8A1F-AAB04C2738F6}" srcOrd="2" destOrd="0" presId="urn:microsoft.com/office/officeart/2005/8/layout/chevron1"/>
    <dgm:cxn modelId="{0DB9DBC2-AFBE-4A5C-AFD6-35FF569F5681}" type="presParOf" srcId="{B8B5F5D0-B6DD-4756-AA3B-1F144752B381}" destId="{7EBB386B-022F-4E6B-A7AF-AC465F8638FF}" srcOrd="3" destOrd="0" presId="urn:microsoft.com/office/officeart/2005/8/layout/chevron1"/>
    <dgm:cxn modelId="{6381779A-F219-4CFA-9184-9E03D411ABD8}" type="presParOf" srcId="{B8B5F5D0-B6DD-4756-AA3B-1F144752B381}" destId="{72959681-09B6-44ED-AD00-B42228841B7F}" srcOrd="4" destOrd="0" presId="urn:microsoft.com/office/officeart/2005/8/layout/chevron1"/>
    <dgm:cxn modelId="{D0198609-0D52-4B7B-9D8B-22DA43B24FEF}" type="presParOf" srcId="{B8B5F5D0-B6DD-4756-AA3B-1F144752B381}" destId="{702B846D-09F6-48EB-BEC9-5FFFE3158759}" srcOrd="5" destOrd="0" presId="urn:microsoft.com/office/officeart/2005/8/layout/chevron1"/>
    <dgm:cxn modelId="{39731BED-8BA7-43AA-859F-D693F9F781F2}" type="presParOf" srcId="{B8B5F5D0-B6DD-4756-AA3B-1F144752B381}" destId="{E68860F7-074D-4238-89E1-9F1BF03DE5CD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aseline="0" smtClean="0"/>
            </a:lvl1pPr>
          </a:lstStyle>
          <a:p>
            <a:pPr>
              <a:defRPr/>
            </a:pPr>
            <a:fld id="{E75C14CD-C68A-4D4F-8148-465E3EAD886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592366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180189-1C12-4AD5-84A1-FC10BD412B53}" type="slidenum">
              <a:rPr lang="en-GB" altLang="en-US"/>
              <a:pPr>
                <a:spcBef>
                  <a:spcPct val="0"/>
                </a:spcBef>
              </a:pPr>
              <a:t>1</a:t>
            </a:fld>
            <a:endParaRPr lang="en-GB" alt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538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F33008E-9987-46BB-9B61-990AA325FD62}" type="slidenum">
              <a:rPr lang="en-GB" altLang="en-US"/>
              <a:pPr>
                <a:spcBef>
                  <a:spcPct val="0"/>
                </a:spcBef>
              </a:pPr>
              <a:t>2</a:t>
            </a:fld>
            <a:endParaRPr lang="en-GB" altLang="en-US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537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 userDrawn="1"/>
        </p:nvGrpSpPr>
        <p:grpSpPr bwMode="auto">
          <a:xfrm>
            <a:off x="-679450" y="-558800"/>
            <a:ext cx="10668000" cy="8456613"/>
            <a:chOff x="-428" y="-352"/>
            <a:chExt cx="6720" cy="5327"/>
          </a:xfrm>
        </p:grpSpPr>
        <p:sp>
          <p:nvSpPr>
            <p:cNvPr id="5" name="Oval 8"/>
            <p:cNvSpPr>
              <a:spLocks noChangeArrowheads="1"/>
            </p:cNvSpPr>
            <p:nvPr/>
          </p:nvSpPr>
          <p:spPr bwMode="auto">
            <a:xfrm>
              <a:off x="1172" y="1104"/>
              <a:ext cx="1958" cy="1950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1760" y="314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2511" y="3003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2086" y="3414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2413" y="3285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3217" y="878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4124" y="1564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3836" y="1830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3356" y="1884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303" y="934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3671" y="2165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3365" y="2361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4116" y="2224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3691" y="2635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018" y="250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16" y="2326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923" y="3012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635" y="3278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155" y="3332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470" y="3613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164" y="3809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915" y="3672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90" y="4083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817" y="3954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1359" y="3498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2266" y="4184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1978" y="4450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2445" y="3554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2959" y="2863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3866" y="354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3578" y="3815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3098" y="3869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7" name="Oval 40"/>
            <p:cNvSpPr>
              <a:spLocks noChangeArrowheads="1"/>
            </p:cNvSpPr>
            <p:nvPr/>
          </p:nvSpPr>
          <p:spPr bwMode="auto">
            <a:xfrm>
              <a:off x="4045" y="2919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8" name="Oval 41"/>
            <p:cNvSpPr>
              <a:spLocks noChangeArrowheads="1"/>
            </p:cNvSpPr>
            <p:nvPr/>
          </p:nvSpPr>
          <p:spPr bwMode="auto">
            <a:xfrm>
              <a:off x="3413" y="4150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9" name="Oval 42"/>
            <p:cNvSpPr>
              <a:spLocks noChangeArrowheads="1"/>
            </p:cNvSpPr>
            <p:nvPr/>
          </p:nvSpPr>
          <p:spPr bwMode="auto">
            <a:xfrm>
              <a:off x="3107" y="434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0" name="Oval 43"/>
            <p:cNvSpPr>
              <a:spLocks noChangeArrowheads="1"/>
            </p:cNvSpPr>
            <p:nvPr/>
          </p:nvSpPr>
          <p:spPr bwMode="auto">
            <a:xfrm>
              <a:off x="3858" y="4209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1" name="Oval 44"/>
            <p:cNvSpPr>
              <a:spLocks noChangeArrowheads="1"/>
            </p:cNvSpPr>
            <p:nvPr/>
          </p:nvSpPr>
          <p:spPr bwMode="auto">
            <a:xfrm>
              <a:off x="4571" y="2062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2" name="Oval 45"/>
            <p:cNvSpPr>
              <a:spLocks noChangeArrowheads="1"/>
            </p:cNvSpPr>
            <p:nvPr/>
          </p:nvSpPr>
          <p:spPr bwMode="auto">
            <a:xfrm>
              <a:off x="5478" y="2748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3" name="Oval 46"/>
            <p:cNvSpPr>
              <a:spLocks noChangeArrowheads="1"/>
            </p:cNvSpPr>
            <p:nvPr/>
          </p:nvSpPr>
          <p:spPr bwMode="auto">
            <a:xfrm>
              <a:off x="5190" y="3014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4" name="Oval 47"/>
            <p:cNvSpPr>
              <a:spLocks noChangeArrowheads="1"/>
            </p:cNvSpPr>
            <p:nvPr/>
          </p:nvSpPr>
          <p:spPr bwMode="auto">
            <a:xfrm>
              <a:off x="4710" y="3068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5" name="Oval 48"/>
            <p:cNvSpPr>
              <a:spLocks noChangeArrowheads="1"/>
            </p:cNvSpPr>
            <p:nvPr/>
          </p:nvSpPr>
          <p:spPr bwMode="auto">
            <a:xfrm>
              <a:off x="5657" y="2118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6" name="Oval 49"/>
            <p:cNvSpPr>
              <a:spLocks noChangeArrowheads="1"/>
            </p:cNvSpPr>
            <p:nvPr/>
          </p:nvSpPr>
          <p:spPr bwMode="auto">
            <a:xfrm>
              <a:off x="5025" y="3349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7" name="Oval 50"/>
            <p:cNvSpPr>
              <a:spLocks noChangeArrowheads="1"/>
            </p:cNvSpPr>
            <p:nvPr/>
          </p:nvSpPr>
          <p:spPr bwMode="auto">
            <a:xfrm>
              <a:off x="4719" y="3545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8" name="Oval 51"/>
            <p:cNvSpPr>
              <a:spLocks noChangeArrowheads="1"/>
            </p:cNvSpPr>
            <p:nvPr/>
          </p:nvSpPr>
          <p:spPr bwMode="auto">
            <a:xfrm>
              <a:off x="5470" y="3408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9" name="Oval 52"/>
            <p:cNvSpPr>
              <a:spLocks noChangeArrowheads="1"/>
            </p:cNvSpPr>
            <p:nvPr/>
          </p:nvSpPr>
          <p:spPr bwMode="auto">
            <a:xfrm>
              <a:off x="5045" y="3819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0" name="Oval 53"/>
            <p:cNvSpPr>
              <a:spLocks noChangeArrowheads="1"/>
            </p:cNvSpPr>
            <p:nvPr/>
          </p:nvSpPr>
          <p:spPr bwMode="auto">
            <a:xfrm>
              <a:off x="5372" y="369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1" name="Oval 54"/>
            <p:cNvSpPr>
              <a:spLocks noChangeArrowheads="1"/>
            </p:cNvSpPr>
            <p:nvPr/>
          </p:nvSpPr>
          <p:spPr bwMode="auto">
            <a:xfrm>
              <a:off x="-174" y="-6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2" name="Oval 55"/>
            <p:cNvSpPr>
              <a:spLocks noChangeArrowheads="1"/>
            </p:cNvSpPr>
            <p:nvPr/>
          </p:nvSpPr>
          <p:spPr bwMode="auto">
            <a:xfrm>
              <a:off x="-182" y="591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3" name="Oval 56"/>
            <p:cNvSpPr>
              <a:spLocks noChangeArrowheads="1"/>
            </p:cNvSpPr>
            <p:nvPr/>
          </p:nvSpPr>
          <p:spPr bwMode="auto">
            <a:xfrm>
              <a:off x="-280" y="873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4" name="Oval 57"/>
            <p:cNvSpPr>
              <a:spLocks noChangeArrowheads="1"/>
            </p:cNvSpPr>
            <p:nvPr/>
          </p:nvSpPr>
          <p:spPr bwMode="auto">
            <a:xfrm>
              <a:off x="963" y="-205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5" name="Oval 58"/>
            <p:cNvSpPr>
              <a:spLocks noChangeArrowheads="1"/>
            </p:cNvSpPr>
            <p:nvPr/>
          </p:nvSpPr>
          <p:spPr bwMode="auto">
            <a:xfrm>
              <a:off x="657" y="-9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6" name="Oval 59"/>
            <p:cNvSpPr>
              <a:spLocks noChangeArrowheads="1"/>
            </p:cNvSpPr>
            <p:nvPr/>
          </p:nvSpPr>
          <p:spPr bwMode="auto">
            <a:xfrm>
              <a:off x="1408" y="-146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7" name="Oval 60"/>
            <p:cNvSpPr>
              <a:spLocks noChangeArrowheads="1"/>
            </p:cNvSpPr>
            <p:nvPr/>
          </p:nvSpPr>
          <p:spPr bwMode="auto">
            <a:xfrm>
              <a:off x="983" y="265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8" name="Oval 61"/>
            <p:cNvSpPr>
              <a:spLocks noChangeArrowheads="1"/>
            </p:cNvSpPr>
            <p:nvPr/>
          </p:nvSpPr>
          <p:spPr bwMode="auto">
            <a:xfrm>
              <a:off x="1310" y="13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9" name="Oval 62"/>
            <p:cNvSpPr>
              <a:spLocks noChangeArrowheads="1"/>
            </p:cNvSpPr>
            <p:nvPr/>
          </p:nvSpPr>
          <p:spPr bwMode="auto">
            <a:xfrm>
              <a:off x="-420" y="1840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0" name="Oval 63"/>
            <p:cNvSpPr>
              <a:spLocks noChangeArrowheads="1"/>
            </p:cNvSpPr>
            <p:nvPr/>
          </p:nvSpPr>
          <p:spPr bwMode="auto">
            <a:xfrm>
              <a:off x="-241" y="1210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1" name="Oval 64"/>
            <p:cNvSpPr>
              <a:spLocks noChangeArrowheads="1"/>
            </p:cNvSpPr>
            <p:nvPr/>
          </p:nvSpPr>
          <p:spPr bwMode="auto">
            <a:xfrm>
              <a:off x="-428" y="2500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2" name="Oval 65"/>
            <p:cNvSpPr>
              <a:spLocks noChangeArrowheads="1"/>
            </p:cNvSpPr>
            <p:nvPr/>
          </p:nvSpPr>
          <p:spPr bwMode="auto">
            <a:xfrm>
              <a:off x="266" y="451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3" name="Oval 66"/>
            <p:cNvSpPr>
              <a:spLocks noChangeArrowheads="1"/>
            </p:cNvSpPr>
            <p:nvPr/>
          </p:nvSpPr>
          <p:spPr bwMode="auto">
            <a:xfrm>
              <a:off x="885" y="1403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4" name="Oval 67"/>
            <p:cNvSpPr>
              <a:spLocks noChangeArrowheads="1"/>
            </p:cNvSpPr>
            <p:nvPr/>
          </p:nvSpPr>
          <p:spPr bwMode="auto">
            <a:xfrm>
              <a:off x="405" y="1457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5" name="Oval 68"/>
            <p:cNvSpPr>
              <a:spLocks noChangeArrowheads="1"/>
            </p:cNvSpPr>
            <p:nvPr/>
          </p:nvSpPr>
          <p:spPr bwMode="auto">
            <a:xfrm>
              <a:off x="1352" y="507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6" name="Oval 69"/>
            <p:cNvSpPr>
              <a:spLocks noChangeArrowheads="1"/>
            </p:cNvSpPr>
            <p:nvPr/>
          </p:nvSpPr>
          <p:spPr bwMode="auto">
            <a:xfrm>
              <a:off x="720" y="1738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7" name="Oval 70"/>
            <p:cNvSpPr>
              <a:spLocks noChangeArrowheads="1"/>
            </p:cNvSpPr>
            <p:nvPr/>
          </p:nvSpPr>
          <p:spPr bwMode="auto">
            <a:xfrm>
              <a:off x="414" y="1934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8" name="Oval 71"/>
            <p:cNvSpPr>
              <a:spLocks noChangeArrowheads="1"/>
            </p:cNvSpPr>
            <p:nvPr/>
          </p:nvSpPr>
          <p:spPr bwMode="auto">
            <a:xfrm>
              <a:off x="740" y="2208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9" name="Oval 72"/>
            <p:cNvSpPr>
              <a:spLocks noChangeArrowheads="1"/>
            </p:cNvSpPr>
            <p:nvPr/>
          </p:nvSpPr>
          <p:spPr bwMode="auto">
            <a:xfrm>
              <a:off x="1863" y="-307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0" name="Oval 73"/>
            <p:cNvSpPr>
              <a:spLocks noChangeArrowheads="1"/>
            </p:cNvSpPr>
            <p:nvPr/>
          </p:nvSpPr>
          <p:spPr bwMode="auto">
            <a:xfrm>
              <a:off x="2770" y="37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1" name="Oval 74"/>
            <p:cNvSpPr>
              <a:spLocks noChangeArrowheads="1"/>
            </p:cNvSpPr>
            <p:nvPr/>
          </p:nvSpPr>
          <p:spPr bwMode="auto">
            <a:xfrm>
              <a:off x="2482" y="645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2" name="Oval 75"/>
            <p:cNvSpPr>
              <a:spLocks noChangeArrowheads="1"/>
            </p:cNvSpPr>
            <p:nvPr/>
          </p:nvSpPr>
          <p:spPr bwMode="auto">
            <a:xfrm>
              <a:off x="2002" y="699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3" name="Oval 76"/>
            <p:cNvSpPr>
              <a:spLocks noChangeArrowheads="1"/>
            </p:cNvSpPr>
            <p:nvPr/>
          </p:nvSpPr>
          <p:spPr bwMode="auto">
            <a:xfrm>
              <a:off x="2949" y="-251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4" name="Oval 77"/>
            <p:cNvSpPr>
              <a:spLocks noChangeArrowheads="1"/>
            </p:cNvSpPr>
            <p:nvPr/>
          </p:nvSpPr>
          <p:spPr bwMode="auto">
            <a:xfrm>
              <a:off x="2011" y="117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5" name="Oval 78"/>
            <p:cNvSpPr>
              <a:spLocks noChangeArrowheads="1"/>
            </p:cNvSpPr>
            <p:nvPr/>
          </p:nvSpPr>
          <p:spPr bwMode="auto">
            <a:xfrm>
              <a:off x="2762" y="1039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6" name="Oval 79"/>
            <p:cNvSpPr>
              <a:spLocks noChangeArrowheads="1"/>
            </p:cNvSpPr>
            <p:nvPr/>
          </p:nvSpPr>
          <p:spPr bwMode="auto">
            <a:xfrm>
              <a:off x="4818" y="153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7" name="Oval 80"/>
            <p:cNvSpPr>
              <a:spLocks noChangeArrowheads="1"/>
            </p:cNvSpPr>
            <p:nvPr/>
          </p:nvSpPr>
          <p:spPr bwMode="auto">
            <a:xfrm>
              <a:off x="5725" y="83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8" name="Oval 81"/>
            <p:cNvSpPr>
              <a:spLocks noChangeArrowheads="1"/>
            </p:cNvSpPr>
            <p:nvPr/>
          </p:nvSpPr>
          <p:spPr bwMode="auto">
            <a:xfrm>
              <a:off x="5437" y="1105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9" name="Oval 82"/>
            <p:cNvSpPr>
              <a:spLocks noChangeArrowheads="1"/>
            </p:cNvSpPr>
            <p:nvPr/>
          </p:nvSpPr>
          <p:spPr bwMode="auto">
            <a:xfrm>
              <a:off x="4957" y="1159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0" name="Oval 83"/>
            <p:cNvSpPr>
              <a:spLocks noChangeArrowheads="1"/>
            </p:cNvSpPr>
            <p:nvPr/>
          </p:nvSpPr>
          <p:spPr bwMode="auto">
            <a:xfrm>
              <a:off x="5272" y="1440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1" name="Oval 84"/>
            <p:cNvSpPr>
              <a:spLocks noChangeArrowheads="1"/>
            </p:cNvSpPr>
            <p:nvPr/>
          </p:nvSpPr>
          <p:spPr bwMode="auto">
            <a:xfrm>
              <a:off x="4966" y="163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2" name="Oval 85"/>
            <p:cNvSpPr>
              <a:spLocks noChangeArrowheads="1"/>
            </p:cNvSpPr>
            <p:nvPr/>
          </p:nvSpPr>
          <p:spPr bwMode="auto">
            <a:xfrm>
              <a:off x="5717" y="1499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3" name="Oval 86"/>
            <p:cNvSpPr>
              <a:spLocks noChangeArrowheads="1"/>
            </p:cNvSpPr>
            <p:nvPr/>
          </p:nvSpPr>
          <p:spPr bwMode="auto">
            <a:xfrm>
              <a:off x="5292" y="1910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4" name="Oval 87"/>
            <p:cNvSpPr>
              <a:spLocks noChangeArrowheads="1"/>
            </p:cNvSpPr>
            <p:nvPr/>
          </p:nvSpPr>
          <p:spPr bwMode="auto">
            <a:xfrm>
              <a:off x="5619" y="1781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5" name="Oval 88"/>
            <p:cNvSpPr>
              <a:spLocks noChangeArrowheads="1"/>
            </p:cNvSpPr>
            <p:nvPr/>
          </p:nvSpPr>
          <p:spPr bwMode="auto">
            <a:xfrm>
              <a:off x="4366" y="-352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6" name="Oval 89"/>
            <p:cNvSpPr>
              <a:spLocks noChangeArrowheads="1"/>
            </p:cNvSpPr>
            <p:nvPr/>
          </p:nvSpPr>
          <p:spPr bwMode="auto">
            <a:xfrm>
              <a:off x="4078" y="-86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7" name="Oval 90"/>
            <p:cNvSpPr>
              <a:spLocks noChangeArrowheads="1"/>
            </p:cNvSpPr>
            <p:nvPr/>
          </p:nvSpPr>
          <p:spPr bwMode="auto">
            <a:xfrm>
              <a:off x="3598" y="-32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8" name="Oval 91"/>
            <p:cNvSpPr>
              <a:spLocks noChangeArrowheads="1"/>
            </p:cNvSpPr>
            <p:nvPr/>
          </p:nvSpPr>
          <p:spPr bwMode="auto">
            <a:xfrm>
              <a:off x="3913" y="249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9" name="Oval 92"/>
            <p:cNvSpPr>
              <a:spLocks noChangeArrowheads="1"/>
            </p:cNvSpPr>
            <p:nvPr/>
          </p:nvSpPr>
          <p:spPr bwMode="auto">
            <a:xfrm>
              <a:off x="3607" y="445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0" name="Oval 93"/>
            <p:cNvSpPr>
              <a:spLocks noChangeArrowheads="1"/>
            </p:cNvSpPr>
            <p:nvPr/>
          </p:nvSpPr>
          <p:spPr bwMode="auto">
            <a:xfrm>
              <a:off x="4358" y="308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1" name="Oval 94"/>
            <p:cNvSpPr>
              <a:spLocks noChangeArrowheads="1"/>
            </p:cNvSpPr>
            <p:nvPr/>
          </p:nvSpPr>
          <p:spPr bwMode="auto">
            <a:xfrm>
              <a:off x="3933" y="719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2" name="Oval 95"/>
            <p:cNvSpPr>
              <a:spLocks noChangeArrowheads="1"/>
            </p:cNvSpPr>
            <p:nvPr/>
          </p:nvSpPr>
          <p:spPr bwMode="auto">
            <a:xfrm>
              <a:off x="4260" y="59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3" name="Oval 96"/>
            <p:cNvSpPr>
              <a:spLocks noChangeArrowheads="1"/>
            </p:cNvSpPr>
            <p:nvPr/>
          </p:nvSpPr>
          <p:spPr bwMode="auto">
            <a:xfrm>
              <a:off x="4305" y="4068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4" name="Oval 97"/>
            <p:cNvSpPr>
              <a:spLocks noChangeArrowheads="1"/>
            </p:cNvSpPr>
            <p:nvPr/>
          </p:nvSpPr>
          <p:spPr bwMode="auto">
            <a:xfrm>
              <a:off x="5391" y="4124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5" name="Oval 98"/>
            <p:cNvSpPr>
              <a:spLocks noChangeArrowheads="1"/>
            </p:cNvSpPr>
            <p:nvPr/>
          </p:nvSpPr>
          <p:spPr bwMode="auto">
            <a:xfrm>
              <a:off x="5322" y="-33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6" name="Oval 99"/>
            <p:cNvSpPr>
              <a:spLocks noChangeArrowheads="1"/>
            </p:cNvSpPr>
            <p:nvPr/>
          </p:nvSpPr>
          <p:spPr bwMode="auto">
            <a:xfrm>
              <a:off x="5648" y="-56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</p:grpSp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60550" y="1763713"/>
            <a:ext cx="3087688" cy="3092450"/>
          </a:xfrm>
        </p:spPr>
        <p:txBody>
          <a:bodyPr anchorCtr="1"/>
          <a:lstStyle>
            <a:lvl1pPr>
              <a:defRPr sz="3200"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11700" y="4581525"/>
            <a:ext cx="1403350" cy="1435100"/>
          </a:xfrm>
        </p:spPr>
        <p:txBody>
          <a:bodyPr anchor="ctr" anchorCtr="1"/>
          <a:lstStyle>
            <a:lvl1pPr marL="0" indent="0" algn="ctr">
              <a:buFontTx/>
              <a:buNone/>
              <a:defRPr sz="1800"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9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AC65D9B-A390-47A6-91A1-5AE6C24892E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92041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6A5E6-3AA4-4429-B56A-BE23C96516E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79862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4978D-2A9A-4D2A-A2AB-346F7B85367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701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721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30700" y="1600200"/>
            <a:ext cx="37226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6FA3D8-017E-4524-977B-1DAE70E813E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02864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EB5E6-8616-4BD4-BE85-7FFE470337B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45251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4C09E-DD15-413B-BD44-3DBE5FA99B7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9100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96081-41D3-4CD4-AA63-2F4FEA58AF1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61516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A3F23C-9323-45CE-BF68-A0C50A2B377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365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47636A-0F68-4664-8FB4-53290705130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4840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B7467-4A21-44C3-BC21-6BC90CBC8FD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00544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54738" y="274638"/>
            <a:ext cx="18986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545138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069083-2A45-49F6-A768-9663D9B8CE1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2062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294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7596188" cy="4525963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A0FCC-5312-4125-B8E7-01110E6C7CE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00288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294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37211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30700" y="1600200"/>
            <a:ext cx="3722688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FAE98-0CA8-4697-9515-06D8AF7207B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56107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Oval 7"/>
          <p:cNvSpPr>
            <a:spLocks noChangeArrowheads="1"/>
          </p:cNvSpPr>
          <p:nvPr userDrawn="1"/>
        </p:nvSpPr>
        <p:spPr bwMode="auto">
          <a:xfrm>
            <a:off x="8696325" y="4362450"/>
            <a:ext cx="900113" cy="900113"/>
          </a:xfrm>
          <a:prstGeom prst="ellipse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7" name="Oval 8"/>
          <p:cNvSpPr>
            <a:spLocks noChangeArrowheads="1"/>
          </p:cNvSpPr>
          <p:nvPr userDrawn="1"/>
        </p:nvSpPr>
        <p:spPr bwMode="auto">
          <a:xfrm>
            <a:off x="8239125" y="4784725"/>
            <a:ext cx="360363" cy="360363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8" name="Oval 9"/>
          <p:cNvSpPr>
            <a:spLocks noChangeArrowheads="1"/>
          </p:cNvSpPr>
          <p:nvPr userDrawn="1"/>
        </p:nvSpPr>
        <p:spPr bwMode="auto">
          <a:xfrm>
            <a:off x="8980488" y="3362325"/>
            <a:ext cx="900112" cy="900113"/>
          </a:xfrm>
          <a:prstGeom prst="ellipse">
            <a:avLst/>
          </a:prstGeom>
          <a:solidFill>
            <a:srgbClr val="E0489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9" name="Oval 10"/>
          <p:cNvSpPr>
            <a:spLocks noChangeArrowheads="1"/>
          </p:cNvSpPr>
          <p:nvPr userDrawn="1"/>
        </p:nvSpPr>
        <p:spPr bwMode="auto">
          <a:xfrm>
            <a:off x="7977188" y="5316538"/>
            <a:ext cx="539750" cy="539750"/>
          </a:xfrm>
          <a:prstGeom prst="ellipse">
            <a:avLst/>
          </a:prstGeom>
          <a:solidFill>
            <a:srgbClr val="7958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0" name="Oval 11"/>
          <p:cNvSpPr>
            <a:spLocks noChangeArrowheads="1"/>
          </p:cNvSpPr>
          <p:nvPr userDrawn="1"/>
        </p:nvSpPr>
        <p:spPr bwMode="auto">
          <a:xfrm>
            <a:off x="7491413" y="5627688"/>
            <a:ext cx="360362" cy="360362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1" name="Oval 12"/>
          <p:cNvSpPr>
            <a:spLocks noChangeArrowheads="1"/>
          </p:cNvSpPr>
          <p:nvPr userDrawn="1"/>
        </p:nvSpPr>
        <p:spPr bwMode="auto">
          <a:xfrm>
            <a:off x="8683625" y="5410200"/>
            <a:ext cx="360363" cy="360363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2" name="Oval 13"/>
          <p:cNvSpPr>
            <a:spLocks noChangeArrowheads="1"/>
          </p:cNvSpPr>
          <p:nvPr userDrawn="1"/>
        </p:nvSpPr>
        <p:spPr bwMode="auto">
          <a:xfrm>
            <a:off x="8008938" y="6062663"/>
            <a:ext cx="360362" cy="360362"/>
          </a:xfrm>
          <a:prstGeom prst="ellipse">
            <a:avLst/>
          </a:prstGeom>
          <a:solidFill>
            <a:srgbClr val="C0E7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3" name="Oval 14"/>
          <p:cNvSpPr>
            <a:spLocks noChangeArrowheads="1"/>
          </p:cNvSpPr>
          <p:nvPr userDrawn="1"/>
        </p:nvSpPr>
        <p:spPr bwMode="auto">
          <a:xfrm>
            <a:off x="8528050" y="5857875"/>
            <a:ext cx="360363" cy="360363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4" name="Oval 15"/>
          <p:cNvSpPr>
            <a:spLocks noChangeArrowheads="1"/>
          </p:cNvSpPr>
          <p:nvPr userDrawn="1"/>
        </p:nvSpPr>
        <p:spPr bwMode="auto">
          <a:xfrm>
            <a:off x="7648575" y="242888"/>
            <a:ext cx="1439863" cy="1439862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5" name="Oval 16"/>
          <p:cNvSpPr>
            <a:spLocks noChangeArrowheads="1"/>
          </p:cNvSpPr>
          <p:nvPr userDrawn="1"/>
        </p:nvSpPr>
        <p:spPr bwMode="auto">
          <a:xfrm>
            <a:off x="9088438" y="1331913"/>
            <a:ext cx="900112" cy="900112"/>
          </a:xfrm>
          <a:prstGeom prst="ellipse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6" name="Oval 17"/>
          <p:cNvSpPr>
            <a:spLocks noChangeArrowheads="1"/>
          </p:cNvSpPr>
          <p:nvPr userDrawn="1"/>
        </p:nvSpPr>
        <p:spPr bwMode="auto">
          <a:xfrm>
            <a:off x="8631238" y="1754188"/>
            <a:ext cx="360362" cy="360362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7" name="Oval 18"/>
          <p:cNvSpPr>
            <a:spLocks noChangeArrowheads="1"/>
          </p:cNvSpPr>
          <p:nvPr userDrawn="1"/>
        </p:nvSpPr>
        <p:spPr bwMode="auto">
          <a:xfrm>
            <a:off x="8369300" y="2286000"/>
            <a:ext cx="539750" cy="539750"/>
          </a:xfrm>
          <a:prstGeom prst="ellipse">
            <a:avLst/>
          </a:prstGeom>
          <a:solidFill>
            <a:srgbClr val="7958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8" name="Oval 19"/>
          <p:cNvSpPr>
            <a:spLocks noChangeArrowheads="1"/>
          </p:cNvSpPr>
          <p:nvPr userDrawn="1"/>
        </p:nvSpPr>
        <p:spPr bwMode="auto">
          <a:xfrm>
            <a:off x="9075738" y="2379663"/>
            <a:ext cx="360362" cy="360362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9" name="Oval 20"/>
          <p:cNvSpPr>
            <a:spLocks noChangeArrowheads="1"/>
          </p:cNvSpPr>
          <p:nvPr userDrawn="1"/>
        </p:nvSpPr>
        <p:spPr bwMode="auto">
          <a:xfrm>
            <a:off x="8401050" y="3032125"/>
            <a:ext cx="360363" cy="360363"/>
          </a:xfrm>
          <a:prstGeom prst="ellipse">
            <a:avLst/>
          </a:prstGeom>
          <a:solidFill>
            <a:srgbClr val="C0E7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0" name="Oval 21"/>
          <p:cNvSpPr>
            <a:spLocks noChangeArrowheads="1"/>
          </p:cNvSpPr>
          <p:nvPr userDrawn="1"/>
        </p:nvSpPr>
        <p:spPr bwMode="auto">
          <a:xfrm>
            <a:off x="8920163" y="2827338"/>
            <a:ext cx="360362" cy="360362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1" name="Oval 22"/>
          <p:cNvSpPr>
            <a:spLocks noChangeArrowheads="1"/>
          </p:cNvSpPr>
          <p:nvPr userDrawn="1"/>
        </p:nvSpPr>
        <p:spPr bwMode="auto">
          <a:xfrm>
            <a:off x="6834188" y="6457950"/>
            <a:ext cx="1439862" cy="1439863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2" name="Oval 23"/>
          <p:cNvSpPr>
            <a:spLocks noChangeArrowheads="1"/>
          </p:cNvSpPr>
          <p:nvPr userDrawn="1"/>
        </p:nvSpPr>
        <p:spPr bwMode="auto">
          <a:xfrm>
            <a:off x="8558213" y="6546850"/>
            <a:ext cx="900112" cy="900113"/>
          </a:xfrm>
          <a:prstGeom prst="ellipse">
            <a:avLst/>
          </a:prstGeom>
          <a:solidFill>
            <a:srgbClr val="E0489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3" name="Oval 24"/>
          <p:cNvSpPr>
            <a:spLocks noChangeArrowheads="1"/>
          </p:cNvSpPr>
          <p:nvPr userDrawn="1"/>
        </p:nvSpPr>
        <p:spPr bwMode="auto">
          <a:xfrm>
            <a:off x="8966200" y="-88900"/>
            <a:ext cx="360363" cy="360363"/>
          </a:xfrm>
          <a:prstGeom prst="ellipse">
            <a:avLst/>
          </a:prstGeom>
          <a:solidFill>
            <a:srgbClr val="C0E7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72294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4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759618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aseline="0" smtClean="0"/>
            </a:lvl1pPr>
          </a:lstStyle>
          <a:p>
            <a:pPr>
              <a:defRPr/>
            </a:pPr>
            <a:fld id="{25F52A2F-2CC8-4527-8906-34E9932ED67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tm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tmp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73250" y="1624013"/>
            <a:ext cx="3087688" cy="3092450"/>
          </a:xfrm>
        </p:spPr>
        <p:txBody>
          <a:bodyPr/>
          <a:lstStyle/>
          <a:p>
            <a:pPr eaLnBrk="1" hangingPunct="1"/>
            <a:r>
              <a:rPr lang="en-GB" altLang="en-US" sz="4400" b="1" dirty="0" smtClean="0">
                <a:solidFill>
                  <a:schemeClr val="bg1"/>
                </a:solidFill>
              </a:rPr>
              <a:t>Java for </a:t>
            </a:r>
            <a:r>
              <a:rPr lang="en-GB" altLang="en-US" sz="4400" b="1" dirty="0" smtClean="0">
                <a:solidFill>
                  <a:schemeClr val="bg1"/>
                </a:solidFill>
              </a:rPr>
              <a:t>Beginners</a:t>
            </a:r>
            <a:endParaRPr lang="en-GB" altLang="en-US" sz="4400" b="1" i="1" dirty="0" smtClean="0">
              <a:solidFill>
                <a:srgbClr val="FFFF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altLang="en-US" b="1" dirty="0">
                <a:solidFill>
                  <a:schemeClr val="bg1"/>
                </a:solidFill>
              </a:rPr>
              <a:t>Chris Coetzee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288645" y="3186545"/>
            <a:ext cx="1403350" cy="1547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GB" altLang="en-US" b="1" dirty="0" smtClean="0">
                <a:solidFill>
                  <a:schemeClr val="bg1"/>
                </a:solidFill>
              </a:rPr>
              <a:t>University Greenwich</a:t>
            </a:r>
          </a:p>
          <a:p>
            <a:pPr eaLnBrk="1" hangingPunct="1"/>
            <a:r>
              <a:rPr lang="en-GB" altLang="en-US" b="1" i="1" dirty="0" smtClean="0">
                <a:solidFill>
                  <a:schemeClr val="bg1"/>
                </a:solidFill>
              </a:rPr>
              <a:t>Computing At School</a:t>
            </a:r>
          </a:p>
          <a:p>
            <a:pPr eaLnBrk="1" hangingPunct="1"/>
            <a:r>
              <a:rPr lang="en-GB" altLang="en-US" b="1" dirty="0" smtClean="0">
                <a:solidFill>
                  <a:schemeClr val="bg1"/>
                </a:solidFill>
              </a:rPr>
              <a:t>DASCO</a:t>
            </a:r>
            <a:endParaRPr lang="en-GB" altLang="en-US" b="1" dirty="0">
              <a:solidFill>
                <a:schemeClr val="bg1"/>
              </a:solidFill>
            </a:endParaRPr>
          </a:p>
        </p:txBody>
      </p:sp>
      <p:pic>
        <p:nvPicPr>
          <p:cNvPr id="13314" name="Picture 2" descr="http://d2ro3qwxdn69cl.cloudfront.net/images/articles/JavaIcon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20" y="872547"/>
            <a:ext cx="1137124" cy="111713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642746" y="197686"/>
            <a:ext cx="1405720" cy="1547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endParaRPr lang="en-GB" altLang="en-US" sz="2400" b="1" baseline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altLang="en-US" sz="4000" dirty="0" smtClean="0"/>
              <a:t>What do you learn last time?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126" y="6467017"/>
            <a:ext cx="20881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Wordle.org</a:t>
            </a:r>
            <a:endParaRPr lang="en-GB" dirty="0"/>
          </a:p>
        </p:txBody>
      </p:sp>
      <p:pic>
        <p:nvPicPr>
          <p:cNvPr id="3" name="Content Placeholder 2" descr="Screen Clippi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15" y="1625474"/>
            <a:ext cx="7473402" cy="484154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Levels of Java coding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1: Syntax, laws, variables, output</a:t>
            </a:r>
          </a:p>
          <a:p>
            <a:r>
              <a:rPr lang="en-GB" sz="2400" b="1" dirty="0" smtClean="0">
                <a:solidFill>
                  <a:srgbClr val="FF0000"/>
                </a:solidFill>
              </a:rPr>
              <a:t>2: Input, calculations, String manipulation</a:t>
            </a:r>
          </a:p>
          <a:p>
            <a:r>
              <a:rPr lang="en-GB" sz="2400" dirty="0" smtClean="0"/>
              <a:t>3: Selection (IF-ELSE)</a:t>
            </a:r>
          </a:p>
          <a:p>
            <a:r>
              <a:rPr lang="en-GB" sz="2400" dirty="0" smtClean="0"/>
              <a:t>4: Iteration/Loops (FOR/WHILE)</a:t>
            </a:r>
          </a:p>
          <a:p>
            <a:r>
              <a:rPr lang="en-GB" sz="2400" dirty="0" smtClean="0"/>
              <a:t>5: Complex algorithms</a:t>
            </a:r>
          </a:p>
          <a:p>
            <a:r>
              <a:rPr lang="en-GB" sz="2400" dirty="0" smtClean="0"/>
              <a:t>6: Arrays</a:t>
            </a:r>
          </a:p>
          <a:p>
            <a:r>
              <a:rPr lang="en-GB" sz="2400" dirty="0" smtClean="0"/>
              <a:t>7: File management</a:t>
            </a:r>
          </a:p>
          <a:p>
            <a:r>
              <a:rPr lang="en-GB" sz="2400" dirty="0" smtClean="0"/>
              <a:t>8: Methods</a:t>
            </a:r>
          </a:p>
          <a:p>
            <a:r>
              <a:rPr lang="en-GB" sz="2400" dirty="0" smtClean="0"/>
              <a:t>9: Objects and classes</a:t>
            </a:r>
          </a:p>
          <a:p>
            <a:r>
              <a:rPr lang="en-GB" sz="2400" dirty="0" smtClean="0"/>
              <a:t>10: Graphical user interface elements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157261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5 types</a:t>
            </a:r>
            <a:r>
              <a:rPr lang="en-GB" dirty="0" smtClean="0"/>
              <a:t> of variables</a:t>
            </a:r>
            <a:endParaRPr lang="en-GB" dirty="0"/>
          </a:p>
        </p:txBody>
      </p:sp>
      <p:pic>
        <p:nvPicPr>
          <p:cNvPr id="2050" name="Picture 2" descr="http://critique-of-pure-reason.com/static/content/han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94913" y="2347413"/>
            <a:ext cx="3409828" cy="3944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33014" y="3575716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u="sng" dirty="0" smtClean="0">
                <a:solidFill>
                  <a:srgbClr val="FF0000"/>
                </a:solidFill>
                <a:latin typeface="Arial Rounded MT Bold" pitchFamily="34" charset="0"/>
              </a:rPr>
              <a:t>S</a:t>
            </a:r>
            <a:r>
              <a:rPr lang="en-GB" sz="4400" b="1" dirty="0" smtClean="0">
                <a:solidFill>
                  <a:srgbClr val="FF0000"/>
                </a:solidFill>
                <a:latin typeface="Arial Rounded MT Bold" pitchFamily="34" charset="0"/>
              </a:rPr>
              <a:t>tring</a:t>
            </a:r>
            <a:endParaRPr lang="en-GB" sz="44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04740" y="2779799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rgbClr val="FF0000"/>
                </a:solidFill>
                <a:latin typeface="Arial Rounded MT Bold" pitchFamily="34" charset="0"/>
              </a:rPr>
              <a:t>char</a:t>
            </a:r>
            <a:endParaRPr lang="en-GB" sz="44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72227" y="2075543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err="1" smtClean="0">
                <a:solidFill>
                  <a:srgbClr val="FF0000"/>
                </a:solidFill>
                <a:latin typeface="Arial Rounded MT Bold" pitchFamily="34" charset="0"/>
              </a:rPr>
              <a:t>boolean</a:t>
            </a:r>
            <a:endParaRPr lang="en-GB" sz="44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2861" y="1720705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rgbClr val="FF0000"/>
                </a:solidFill>
                <a:latin typeface="Arial Rounded MT Bold" pitchFamily="34" charset="0"/>
              </a:rPr>
              <a:t>double</a:t>
            </a:r>
            <a:endParaRPr lang="en-GB" sz="44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87834" y="2251880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4400" b="1" dirty="0" smtClean="0">
                <a:solidFill>
                  <a:srgbClr val="FF0000"/>
                </a:solidFill>
                <a:latin typeface="Arial Rounded MT Bold" pitchFamily="34" charset="0"/>
              </a:rPr>
              <a:t>int</a:t>
            </a:r>
            <a:endParaRPr lang="en-GB" sz="44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02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835" y="110865"/>
            <a:ext cx="7229475" cy="1008252"/>
          </a:xfrm>
        </p:spPr>
        <p:txBody>
          <a:bodyPr/>
          <a:lstStyle/>
          <a:p>
            <a:r>
              <a:rPr lang="en-GB" sz="3600" b="1" dirty="0" smtClean="0"/>
              <a:t>Combining values and variables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1063"/>
            <a:ext cx="8345606" cy="3765100"/>
          </a:xfrm>
        </p:spPr>
        <p:txBody>
          <a:bodyPr/>
          <a:lstStyle/>
          <a:p>
            <a:pPr marL="0" indent="0">
              <a:buNone/>
            </a:pPr>
            <a:r>
              <a:rPr lang="en-GB" sz="28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int num1 = 5;</a:t>
            </a:r>
          </a:p>
          <a:p>
            <a:pPr marL="0" indent="0">
              <a:buNone/>
            </a:pPr>
            <a:r>
              <a:rPr lang="en-GB" sz="28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int num2 = 10;</a:t>
            </a:r>
          </a:p>
          <a:p>
            <a:pPr marL="0" indent="0">
              <a:buNone/>
            </a:pPr>
            <a:r>
              <a:rPr lang="en-GB" sz="28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System.out.println</a:t>
            </a:r>
            <a:r>
              <a:rPr lang="en-GB" sz="28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(num1+num2);</a:t>
            </a:r>
          </a:p>
          <a:p>
            <a:pPr marL="0" indent="0">
              <a:buNone/>
            </a:pPr>
            <a:r>
              <a:rPr lang="en-GB" sz="28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System.out.println</a:t>
            </a:r>
            <a:r>
              <a:rPr lang="en-GB" sz="28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(num1+</a:t>
            </a:r>
            <a:r>
              <a:rPr lang="en-GB" sz="28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” + ”</a:t>
            </a:r>
            <a:r>
              <a:rPr lang="en-GB" sz="28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+num2);</a:t>
            </a:r>
          </a:p>
        </p:txBody>
      </p:sp>
      <p:sp>
        <p:nvSpPr>
          <p:cNvPr id="4" name="Right Arrow 3"/>
          <p:cNvSpPr/>
          <p:nvPr/>
        </p:nvSpPr>
        <p:spPr bwMode="auto">
          <a:xfrm>
            <a:off x="409433" y="4653887"/>
            <a:ext cx="2497540" cy="1733265"/>
          </a:xfrm>
          <a:prstGeom prst="rightArrow">
            <a:avLst/>
          </a:prstGeom>
          <a:solidFill>
            <a:srgbClr val="FFFF99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Output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3084391" y="4653886"/>
            <a:ext cx="3521123" cy="186974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rPr>
              <a:t>15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6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5 + 10</a:t>
            </a:r>
            <a:endParaRPr kumimoji="0" lang="en-GB" sz="3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3074" name="Picture 2" descr="http://citysearchblog.yellowpages.co.za/citysearchblog/wp-content/uploads/2010/01/sosatie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9" r="67747"/>
          <a:stretch/>
        </p:blipFill>
        <p:spPr bwMode="auto">
          <a:xfrm rot="5400000">
            <a:off x="2990943" y="-1626164"/>
            <a:ext cx="1269240" cy="643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0495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dirty="0" smtClean="0">
                <a:solidFill>
                  <a:srgbClr val="0070C0"/>
                </a:solidFill>
              </a:rPr>
              <a:t>Input </a:t>
            </a:r>
            <a:endParaRPr lang="en-GB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4000" dirty="0" smtClean="0"/>
              <a:t>From </a:t>
            </a:r>
            <a:r>
              <a:rPr lang="en-GB" sz="4000" b="1" dirty="0" smtClean="0">
                <a:solidFill>
                  <a:srgbClr val="FF0000"/>
                </a:solidFill>
              </a:rPr>
              <a:t>keyboard</a:t>
            </a:r>
            <a:r>
              <a:rPr lang="en-GB" sz="4000" dirty="0" smtClean="0"/>
              <a:t>?</a:t>
            </a:r>
          </a:p>
          <a:p>
            <a:r>
              <a:rPr lang="en-GB" sz="4000" dirty="0" smtClean="0"/>
              <a:t>From </a:t>
            </a:r>
            <a:r>
              <a:rPr lang="en-GB" sz="4000" b="1" dirty="0">
                <a:solidFill>
                  <a:srgbClr val="FF0000"/>
                </a:solidFill>
              </a:rPr>
              <a:t>mouse</a:t>
            </a:r>
            <a:r>
              <a:rPr lang="en-GB" sz="4000" dirty="0" smtClean="0"/>
              <a:t>?</a:t>
            </a:r>
          </a:p>
          <a:p>
            <a:r>
              <a:rPr lang="en-GB" sz="4000" dirty="0" smtClean="0"/>
              <a:t>From </a:t>
            </a:r>
            <a:r>
              <a:rPr lang="en-GB" sz="4000" b="1" dirty="0">
                <a:solidFill>
                  <a:srgbClr val="FF0000"/>
                </a:solidFill>
              </a:rPr>
              <a:t>microphone</a:t>
            </a:r>
            <a:r>
              <a:rPr lang="en-GB" sz="4000" dirty="0" smtClean="0"/>
              <a:t>?</a:t>
            </a:r>
          </a:p>
          <a:p>
            <a:r>
              <a:rPr lang="en-GB" sz="4000" dirty="0" smtClean="0"/>
              <a:t>From </a:t>
            </a:r>
            <a:r>
              <a:rPr lang="en-GB" sz="4000" b="1" dirty="0">
                <a:solidFill>
                  <a:srgbClr val="FF0000"/>
                </a:solidFill>
              </a:rPr>
              <a:t>scanner</a:t>
            </a:r>
            <a:r>
              <a:rPr lang="en-GB" sz="4000" dirty="0" smtClean="0"/>
              <a:t>?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i="1" dirty="0" smtClean="0"/>
              <a:t>Links to </a:t>
            </a:r>
            <a:r>
              <a:rPr lang="en-GB" sz="4000" b="1" i="1" dirty="0" smtClean="0"/>
              <a:t>2.1.2 (Hardware)</a:t>
            </a:r>
            <a:endParaRPr lang="en-GB" sz="4000" b="1" i="1" dirty="0"/>
          </a:p>
        </p:txBody>
      </p:sp>
      <p:pic>
        <p:nvPicPr>
          <p:cNvPr id="2050" name="Picture 2" descr="http://thumbs.dreamstime.com/z/input-process-output-2679009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40" b="82066" l="1846" r="97000">
                        <a14:foregroundMark x1="49000" y1="39061" x2="49000" y2="39061"/>
                        <a14:foregroundMark x1="48000" y1="27136" x2="44077" y2="53991"/>
                        <a14:foregroundMark x1="31846" y1="40282" x2="95538" y2="73709"/>
                        <a14:foregroundMark x1="38231" y1="21690" x2="93077" y2="67136"/>
                        <a14:foregroundMark x1="16154" y1="31831" x2="89692" y2="79155"/>
                        <a14:foregroundMark x1="66615" y1="77934" x2="96000" y2="70704"/>
                        <a14:foregroundMark x1="27923" y1="51643" x2="59769" y2="28920"/>
                        <a14:foregroundMark x1="46538" y1="78498" x2="43615" y2="25258"/>
                        <a14:foregroundMark x1="73462" y1="36620" x2="30385" y2="378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4300"/>
          <a:stretch/>
        </p:blipFill>
        <p:spPr bwMode="auto">
          <a:xfrm>
            <a:off x="4350329" y="478396"/>
            <a:ext cx="3936220" cy="2763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1538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774" y="274638"/>
            <a:ext cx="7522902" cy="1143000"/>
          </a:xfrm>
        </p:spPr>
        <p:txBody>
          <a:bodyPr/>
          <a:lstStyle/>
          <a:p>
            <a:r>
              <a:rPr lang="en-GB" sz="3200" b="1" dirty="0" smtClean="0">
                <a:solidFill>
                  <a:srgbClr val="C00000"/>
                </a:solidFill>
              </a:rPr>
              <a:t>Four and ½  steps to keyboard input</a:t>
            </a:r>
            <a:endParaRPr lang="en-GB" sz="32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Import </a:t>
            </a:r>
            <a:r>
              <a:rPr lang="en-GB" sz="28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java.util.*</a:t>
            </a:r>
            <a:r>
              <a:rPr lang="en-GB" sz="2800" dirty="0" smtClean="0"/>
              <a:t> BEFORE main()</a:t>
            </a:r>
          </a:p>
          <a:p>
            <a:r>
              <a:rPr lang="en-GB" sz="2800" dirty="0" smtClean="0"/>
              <a:t>Declare a </a:t>
            </a:r>
            <a:r>
              <a:rPr lang="en-GB" sz="28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Scanner</a:t>
            </a:r>
          </a:p>
          <a:p>
            <a:r>
              <a:rPr lang="en-GB" sz="2800" dirty="0" smtClean="0"/>
              <a:t>Declare a </a:t>
            </a:r>
            <a:r>
              <a:rPr lang="en-GB" sz="28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String</a:t>
            </a:r>
            <a:r>
              <a:rPr lang="en-GB" sz="2800" dirty="0" smtClean="0"/>
              <a:t> variable to catch input</a:t>
            </a:r>
          </a:p>
          <a:p>
            <a:r>
              <a:rPr lang="en-GB" sz="2800" dirty="0" smtClean="0"/>
              <a:t>Use the </a:t>
            </a:r>
            <a:r>
              <a:rPr lang="en-GB" sz="2800" dirty="0"/>
              <a:t>Scanner</a:t>
            </a:r>
            <a:r>
              <a:rPr lang="en-GB" sz="2800" dirty="0" smtClean="0"/>
              <a:t> to assign input from keyboard to variable</a:t>
            </a:r>
            <a:br>
              <a:rPr lang="en-GB" sz="2800" dirty="0" smtClean="0"/>
            </a:br>
            <a:endParaRPr lang="en-GB" sz="2800" dirty="0" smtClean="0"/>
          </a:p>
          <a:p>
            <a:r>
              <a:rPr lang="en-GB" sz="2400" dirty="0" smtClean="0"/>
              <a:t>Convert to </a:t>
            </a:r>
            <a:r>
              <a:rPr lang="en-GB" sz="2400" b="1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2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/char/double</a:t>
            </a:r>
            <a:r>
              <a:rPr lang="en-GB" sz="2400" dirty="0" smtClean="0"/>
              <a:t> (</a:t>
            </a:r>
            <a:r>
              <a:rPr lang="en-GB" sz="2400" i="1" dirty="0" smtClean="0"/>
              <a:t>if necessary</a:t>
            </a:r>
            <a:r>
              <a:rPr lang="en-GB" sz="2400" dirty="0" smtClean="0"/>
              <a:t>)</a:t>
            </a:r>
            <a:endParaRPr lang="en-GB" sz="24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645962674"/>
              </p:ext>
            </p:extLst>
          </p:nvPr>
        </p:nvGraphicFramePr>
        <p:xfrm>
          <a:off x="623248" y="5445455"/>
          <a:ext cx="6096000" cy="1189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7396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Keyboard input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16" y="1674951"/>
            <a:ext cx="7933084" cy="4195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179512" y="1484784"/>
            <a:ext cx="936104" cy="648072"/>
          </a:xfrm>
          <a:prstGeom prst="rightArrow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ight Arrow 5"/>
          <p:cNvSpPr/>
          <p:nvPr/>
        </p:nvSpPr>
        <p:spPr>
          <a:xfrm>
            <a:off x="1210916" y="3212976"/>
            <a:ext cx="936104" cy="648072"/>
          </a:xfrm>
          <a:prstGeom prst="rightArrow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Arrow 6"/>
          <p:cNvSpPr/>
          <p:nvPr/>
        </p:nvSpPr>
        <p:spPr>
          <a:xfrm rot="20018155">
            <a:off x="1347258" y="4079478"/>
            <a:ext cx="936104" cy="648072"/>
          </a:xfrm>
          <a:prstGeom prst="rightArrow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Arrow 7"/>
          <p:cNvSpPr/>
          <p:nvPr/>
        </p:nvSpPr>
        <p:spPr>
          <a:xfrm rot="10800000">
            <a:off x="6220952" y="4185084"/>
            <a:ext cx="936104" cy="648072"/>
          </a:xfrm>
          <a:prstGeom prst="rightArrow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52044" y="1988840"/>
            <a:ext cx="2383852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350866" y="3724896"/>
            <a:ext cx="5544616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392431" y="4323539"/>
            <a:ext cx="1645776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432860" y="4597716"/>
            <a:ext cx="3462994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0055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>
                <a:solidFill>
                  <a:srgbClr val="C00000"/>
                </a:solidFill>
              </a:rPr>
              <a:t>Important notes: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Input is best received as a </a:t>
            </a:r>
            <a:r>
              <a:rPr lang="en-GB" u="sng" dirty="0" smtClean="0"/>
              <a:t>String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u="sng" dirty="0" smtClean="0"/>
              <a:t>We use</a:t>
            </a:r>
            <a:r>
              <a:rPr lang="en-GB" dirty="0" smtClean="0"/>
              <a:t>:</a:t>
            </a:r>
          </a:p>
          <a:p>
            <a:pPr marL="0" indent="0">
              <a:buNone/>
            </a:pPr>
            <a:r>
              <a:rPr lang="en-GB" sz="28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String anything = </a:t>
            </a:r>
            <a:r>
              <a:rPr lang="en-GB" sz="28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kb.nextLine</a:t>
            </a:r>
            <a:r>
              <a:rPr lang="en-GB" sz="28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();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1319" y="5221532"/>
            <a:ext cx="272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baseline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“Green cow”</a:t>
            </a:r>
            <a:endParaRPr lang="en-GB" sz="2800" b="1" baseline="0" dirty="0">
              <a:solidFill>
                <a:srgbClr val="7030A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14047" y="6012147"/>
            <a:ext cx="2470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anything</a:t>
            </a:r>
            <a:endParaRPr lang="en-GB" sz="2800" b="1" baseline="0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214047" y="4844955"/>
            <a:ext cx="3527947" cy="1167192"/>
          </a:xfrm>
          <a:prstGeom prst="rect">
            <a:avLst/>
          </a:prstGeom>
          <a:ln>
            <a:solidFill>
              <a:srgbClr val="000000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Curved Down Arrow 6"/>
          <p:cNvSpPr/>
          <p:nvPr/>
        </p:nvSpPr>
        <p:spPr bwMode="auto">
          <a:xfrm>
            <a:off x="1692322" y="4421875"/>
            <a:ext cx="2511188" cy="799657"/>
          </a:xfrm>
          <a:prstGeom prst="curved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356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7818"/>
            <a:ext cx="7229475" cy="748146"/>
          </a:xfrm>
        </p:spPr>
        <p:txBody>
          <a:bodyPr/>
          <a:lstStyle/>
          <a:p>
            <a:pPr algn="l"/>
            <a:r>
              <a:rPr lang="en-GB" dirty="0" smtClean="0">
                <a:solidFill>
                  <a:srgbClr val="C00000"/>
                </a:solidFill>
              </a:rPr>
              <a:t>Converting String to int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9934"/>
            <a:ext cx="8686800" cy="5116229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To convert String to int, we use a </a:t>
            </a:r>
            <a:br>
              <a:rPr lang="en-GB" dirty="0" smtClean="0"/>
            </a:br>
            <a:r>
              <a:rPr lang="en-GB" dirty="0" smtClean="0"/>
              <a:t>function called </a:t>
            </a:r>
            <a:r>
              <a:rPr lang="en-GB" sz="2800" b="1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Integer.parseInt</a:t>
            </a:r>
            <a:r>
              <a:rPr lang="en-GB" sz="28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 )</a:t>
            </a:r>
            <a:r>
              <a:rPr lang="en-GB" dirty="0" smtClean="0"/>
              <a:t>;</a:t>
            </a:r>
            <a:endParaRPr lang="en-GB" u="sng" dirty="0" smtClean="0"/>
          </a:p>
          <a:p>
            <a:pPr marL="0" indent="0">
              <a:buNone/>
            </a:pPr>
            <a:endParaRPr lang="en-GB" sz="1400" dirty="0" smtClean="0"/>
          </a:p>
          <a:p>
            <a:pPr marL="0" indent="0">
              <a:buNone/>
            </a:pPr>
            <a:r>
              <a:rPr lang="en-GB" u="sng" dirty="0" smtClean="0"/>
              <a:t>Example:</a:t>
            </a:r>
            <a:endParaRPr lang="en-GB" dirty="0" smtClean="0"/>
          </a:p>
          <a:p>
            <a:pPr marL="0" indent="0">
              <a:buNone/>
            </a:pPr>
            <a:r>
              <a:rPr lang="en-GB" sz="2800" b="1" u="sng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</a:t>
            </a:r>
            <a:r>
              <a:rPr lang="en-GB" sz="28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tring </a:t>
            </a:r>
            <a:r>
              <a:rPr lang="en-GB" sz="28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snumber</a:t>
            </a:r>
            <a:r>
              <a:rPr lang="en-GB" sz="28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GB" sz="28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kb.next</a:t>
            </a:r>
            <a:r>
              <a:rPr lang="en-GB" sz="2800" b="1" u="sng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L</a:t>
            </a:r>
            <a:r>
              <a:rPr lang="en-GB" sz="28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ine</a:t>
            </a:r>
            <a:r>
              <a:rPr lang="en-GB" sz="28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0" indent="0">
              <a:buNone/>
            </a:pPr>
            <a:r>
              <a:rPr lang="en-GB" sz="28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GB" sz="28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nt </a:t>
            </a:r>
            <a:r>
              <a:rPr lang="en-GB" sz="28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num</a:t>
            </a:r>
            <a:r>
              <a:rPr lang="en-GB" sz="28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GB" sz="2800" b="1" u="sng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GB" sz="28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nteger.parse</a:t>
            </a:r>
            <a:r>
              <a:rPr lang="en-GB" sz="2800" b="1" u="sng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GB" sz="28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nt</a:t>
            </a:r>
            <a:r>
              <a:rPr lang="en-GB" sz="28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28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snumber</a:t>
            </a:r>
            <a:r>
              <a:rPr lang="en-GB" sz="28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4366" y="4965707"/>
            <a:ext cx="143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baseline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“123”</a:t>
            </a:r>
            <a:endParaRPr lang="en-GB" sz="2800" b="1" baseline="0" dirty="0">
              <a:solidFill>
                <a:srgbClr val="7030A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63367" y="5494712"/>
            <a:ext cx="2470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baseline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snumber</a:t>
            </a:r>
            <a:endParaRPr lang="en-GB" sz="2800" b="1" baseline="0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774205" y="4850740"/>
            <a:ext cx="1398896" cy="638187"/>
          </a:xfrm>
          <a:prstGeom prst="rect">
            <a:avLst/>
          </a:prstGeom>
          <a:ln>
            <a:solidFill>
              <a:srgbClr val="000000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Curved Down Arrow 6"/>
          <p:cNvSpPr/>
          <p:nvPr/>
        </p:nvSpPr>
        <p:spPr bwMode="auto">
          <a:xfrm>
            <a:off x="1030401" y="4427661"/>
            <a:ext cx="1733265" cy="573206"/>
          </a:xfrm>
          <a:prstGeom prst="curvedDownArrow">
            <a:avLst>
              <a:gd name="adj1" fmla="val 38799"/>
              <a:gd name="adj2" fmla="val 57200"/>
              <a:gd name="adj3" fmla="val 3690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30298" y="5480132"/>
            <a:ext cx="2470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baseline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num</a:t>
            </a:r>
            <a:endParaRPr lang="en-GB" sz="2800" b="1" baseline="0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672684" y="4856525"/>
            <a:ext cx="1398896" cy="638187"/>
          </a:xfrm>
          <a:prstGeom prst="rect">
            <a:avLst/>
          </a:prstGeom>
          <a:ln>
            <a:solidFill>
              <a:srgbClr val="000000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Curved Down Arrow 10"/>
          <p:cNvSpPr/>
          <p:nvPr/>
        </p:nvSpPr>
        <p:spPr bwMode="auto">
          <a:xfrm>
            <a:off x="2763666" y="4427661"/>
            <a:ext cx="1733265" cy="573206"/>
          </a:xfrm>
          <a:prstGeom prst="curvedDownArrow">
            <a:avLst>
              <a:gd name="adj1" fmla="val 38799"/>
              <a:gd name="adj2" fmla="val 57200"/>
              <a:gd name="adj3" fmla="val 3690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907443" y="4963242"/>
            <a:ext cx="8290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baseline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123</a:t>
            </a:r>
            <a:endParaRPr lang="en-GB" sz="2800" b="1" baseline="0" dirty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330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590" r="100000">
                        <a14:foregroundMark x1="1475" y1="5521" x2="1475" y2="5521"/>
                        <a14:foregroundMark x1="77139" y1="83436" x2="99263" y2="83436"/>
                        <a14:backgroundMark x1="87316" y1="15337" x2="87316" y2="15337"/>
                        <a14:backgroundMark x1="93510" y1="42945" x2="93510" y2="42945"/>
                        <a14:backgroundMark x1="72566" y1="7975" x2="89823" y2="50307"/>
                        <a14:backgroundMark x1="84513" y1="43865" x2="82743" y2="77301"/>
                        <a14:backgroundMark x1="96313" y1="88957" x2="39528" y2="9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" y="429491"/>
            <a:ext cx="9140959" cy="4395211"/>
          </a:xfr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855" y="4861156"/>
            <a:ext cx="3743918" cy="17058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Right Arrow 8"/>
          <p:cNvSpPr/>
          <p:nvPr/>
        </p:nvSpPr>
        <p:spPr bwMode="auto">
          <a:xfrm>
            <a:off x="409433" y="4820141"/>
            <a:ext cx="2497540" cy="1733265"/>
          </a:xfrm>
          <a:prstGeom prst="rightArrow">
            <a:avLst/>
          </a:prstGeom>
          <a:solidFill>
            <a:srgbClr val="FFFF99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1709087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7818"/>
            <a:ext cx="7229475" cy="748146"/>
          </a:xfrm>
        </p:spPr>
        <p:txBody>
          <a:bodyPr/>
          <a:lstStyle/>
          <a:p>
            <a:pPr algn="l"/>
            <a:r>
              <a:rPr lang="en-GB" dirty="0" smtClean="0">
                <a:solidFill>
                  <a:srgbClr val="C00000"/>
                </a:solidFill>
              </a:rPr>
              <a:t>Converting String to double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9934"/>
            <a:ext cx="8686800" cy="5116229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To convert String to double, we use a </a:t>
            </a:r>
            <a:br>
              <a:rPr lang="en-GB" dirty="0" smtClean="0"/>
            </a:br>
            <a:r>
              <a:rPr lang="en-GB" dirty="0" smtClean="0"/>
              <a:t>function called </a:t>
            </a:r>
            <a:r>
              <a:rPr lang="en-GB" sz="28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Double.parseDouble</a:t>
            </a:r>
            <a:r>
              <a:rPr lang="en-GB" sz="28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 </a:t>
            </a:r>
            <a:r>
              <a:rPr lang="en-GB" sz="28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)</a:t>
            </a:r>
            <a:r>
              <a:rPr lang="en-GB" dirty="0" smtClean="0"/>
              <a:t>;</a:t>
            </a:r>
            <a:endParaRPr lang="en-GB" u="sng" dirty="0" smtClean="0"/>
          </a:p>
          <a:p>
            <a:pPr marL="0" indent="0">
              <a:buNone/>
            </a:pPr>
            <a:endParaRPr lang="en-GB" sz="1400" dirty="0" smtClean="0"/>
          </a:p>
          <a:p>
            <a:pPr marL="0" indent="0">
              <a:buNone/>
            </a:pPr>
            <a:r>
              <a:rPr lang="en-GB" u="sng" dirty="0" smtClean="0"/>
              <a:t>Example:</a:t>
            </a:r>
            <a:endParaRPr lang="en-GB" dirty="0" smtClean="0"/>
          </a:p>
          <a:p>
            <a:pPr marL="0" indent="0">
              <a:buNone/>
            </a:pPr>
            <a:r>
              <a:rPr lang="en-GB" sz="2400" b="1" u="sng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</a:t>
            </a:r>
            <a:r>
              <a:rPr lang="en-GB" sz="24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tring </a:t>
            </a:r>
            <a:r>
              <a:rPr lang="en-GB" sz="24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snumber</a:t>
            </a:r>
            <a:r>
              <a:rPr lang="en-GB" sz="24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GB" sz="24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kb.next</a:t>
            </a:r>
            <a:r>
              <a:rPr lang="en-GB" sz="2400" b="1" u="sng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L</a:t>
            </a:r>
            <a:r>
              <a:rPr lang="en-GB" sz="24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ine</a:t>
            </a:r>
            <a:r>
              <a:rPr lang="en-GB" sz="24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0" indent="0">
              <a:buNone/>
            </a:pPr>
            <a:r>
              <a:rPr lang="en-GB" sz="24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double price = </a:t>
            </a:r>
            <a:r>
              <a:rPr lang="en-GB" sz="2400" b="1" u="sng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Double.parseDouble</a:t>
            </a:r>
            <a:r>
              <a:rPr lang="en-GB" sz="24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24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snumber</a:t>
            </a:r>
            <a:r>
              <a:rPr lang="en-GB" sz="24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5011604"/>
            <a:ext cx="1635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baseline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“2.95”</a:t>
            </a:r>
            <a:endParaRPr lang="en-GB" sz="2800" b="1" baseline="0" dirty="0">
              <a:solidFill>
                <a:srgbClr val="7030A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821" y="5540609"/>
            <a:ext cx="2470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baseline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snumber</a:t>
            </a:r>
            <a:endParaRPr lang="en-GB" sz="2800" b="1" baseline="0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397659" y="4896637"/>
            <a:ext cx="1398896" cy="638187"/>
          </a:xfrm>
          <a:prstGeom prst="rect">
            <a:avLst/>
          </a:prstGeom>
          <a:ln>
            <a:solidFill>
              <a:srgbClr val="000000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Curved Down Arrow 6"/>
          <p:cNvSpPr/>
          <p:nvPr/>
        </p:nvSpPr>
        <p:spPr bwMode="auto">
          <a:xfrm>
            <a:off x="1653855" y="4473558"/>
            <a:ext cx="1733265" cy="573206"/>
          </a:xfrm>
          <a:prstGeom prst="curvedDownArrow">
            <a:avLst>
              <a:gd name="adj1" fmla="val 38799"/>
              <a:gd name="adj2" fmla="val 57200"/>
              <a:gd name="adj3" fmla="val 3690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53752" y="5526029"/>
            <a:ext cx="2470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price</a:t>
            </a:r>
            <a:endParaRPr lang="en-GB" sz="2800" b="1" baseline="0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4296138" y="4902422"/>
            <a:ext cx="1398896" cy="638187"/>
          </a:xfrm>
          <a:prstGeom prst="rect">
            <a:avLst/>
          </a:prstGeom>
          <a:ln>
            <a:solidFill>
              <a:srgbClr val="000000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Curved Down Arrow 10"/>
          <p:cNvSpPr/>
          <p:nvPr/>
        </p:nvSpPr>
        <p:spPr bwMode="auto">
          <a:xfrm>
            <a:off x="3387120" y="4473558"/>
            <a:ext cx="1733265" cy="573206"/>
          </a:xfrm>
          <a:prstGeom prst="curvedDownArrow">
            <a:avLst>
              <a:gd name="adj1" fmla="val 38799"/>
              <a:gd name="adj2" fmla="val 57200"/>
              <a:gd name="adj3" fmla="val 3690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30897" y="5009139"/>
            <a:ext cx="10438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baseline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2.95</a:t>
            </a:r>
            <a:endParaRPr lang="en-GB" sz="2800" b="1" baseline="0" dirty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625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851" l="0" r="99851">
                        <a14:foregroundMark x1="11293" y1="4981" x2="38930" y2="3065"/>
                        <a14:foregroundMark x1="18276" y1="22222" x2="82764" y2="90421"/>
                        <a14:foregroundMark x1="84250" y1="11877" x2="14710" y2="86207"/>
                        <a14:foregroundMark x1="5052" y1="12261" x2="58990" y2="11877"/>
                        <a14:foregroundMark x1="99406" y1="78161" x2="20059" y2="79310"/>
                        <a14:foregroundMark x1="78009" y1="45977" x2="74443" y2="57854"/>
                        <a14:foregroundMark x1="86478" y1="69349" x2="86627" y2="74713"/>
                        <a14:foregroundMark x1="98663" y1="78544" x2="99851" y2="82375"/>
                        <a14:backgroundMark x1="86330" y1="6130" x2="94799" y2="54789"/>
                        <a14:backgroundMark x1="85438" y1="41379" x2="94502" y2="64751"/>
                        <a14:backgroundMark x1="93165" y1="91954" x2="62110" y2="931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1194"/>
            <a:ext cx="8998758" cy="3489860"/>
          </a:xfrm>
        </p:spPr>
      </p:pic>
      <p:sp>
        <p:nvSpPr>
          <p:cNvPr id="5" name="Right Arrow 4"/>
          <p:cNvSpPr/>
          <p:nvPr/>
        </p:nvSpPr>
        <p:spPr bwMode="auto">
          <a:xfrm>
            <a:off x="409433" y="4720428"/>
            <a:ext cx="2497540" cy="1733265"/>
          </a:xfrm>
          <a:prstGeom prst="rightArrow">
            <a:avLst/>
          </a:prstGeom>
          <a:solidFill>
            <a:srgbClr val="FFFF99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Output</a:t>
            </a: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283" y="4820141"/>
            <a:ext cx="3801723" cy="16335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1418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Calculations in Java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0567354"/>
              </p:ext>
            </p:extLst>
          </p:nvPr>
        </p:nvGraphicFramePr>
        <p:xfrm>
          <a:off x="332508" y="1766455"/>
          <a:ext cx="8520547" cy="40706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1"/>
                <a:gridCol w="1828800"/>
                <a:gridCol w="4017819"/>
                <a:gridCol w="1149927"/>
              </a:tblGrid>
              <a:tr h="464127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Operator</a:t>
                      </a:r>
                      <a:endParaRPr lang="en-GB" sz="2400" dirty="0"/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Function</a:t>
                      </a:r>
                      <a:endParaRPr lang="en-GB" sz="2400" dirty="0"/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Example</a:t>
                      </a:r>
                      <a:endParaRPr lang="en-GB" sz="2400" dirty="0"/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Result</a:t>
                      </a:r>
                      <a:endParaRPr lang="en-GB" sz="2400" dirty="0"/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</a:tr>
              <a:tr h="515217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 smtClean="0"/>
                        <a:t>Add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int</a:t>
                      </a:r>
                      <a:r>
                        <a:rPr lang="en-GB" sz="2400" b="1" baseline="0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i = 10 + 2;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12</a:t>
                      </a:r>
                      <a:endParaRPr lang="en-GB" sz="2400" dirty="0"/>
                    </a:p>
                  </a:txBody>
                  <a:tcPr/>
                </a:tc>
              </a:tr>
              <a:tr h="515217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-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 smtClean="0"/>
                        <a:t>Subtract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int j = i – 3;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9</a:t>
                      </a:r>
                      <a:endParaRPr lang="en-GB" sz="2400" dirty="0"/>
                    </a:p>
                  </a:txBody>
                  <a:tcPr/>
                </a:tc>
              </a:tr>
              <a:tr h="515217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/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 smtClean="0"/>
                        <a:t>Divide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double k</a:t>
                      </a:r>
                      <a:r>
                        <a:rPr lang="en-GB" sz="2400" b="1" baseline="0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= j / 3;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3.00</a:t>
                      </a:r>
                      <a:endParaRPr lang="en-GB" sz="2400" dirty="0"/>
                    </a:p>
                  </a:txBody>
                  <a:tcPr/>
                </a:tc>
              </a:tr>
              <a:tr h="515217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*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 smtClean="0"/>
                        <a:t>Multiply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int product</a:t>
                      </a:r>
                      <a:r>
                        <a:rPr lang="en-GB" sz="2400" b="1" baseline="0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= i * j;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108</a:t>
                      </a:r>
                      <a:endParaRPr lang="en-GB" sz="2400" dirty="0"/>
                    </a:p>
                  </a:txBody>
                  <a:tcPr/>
                </a:tc>
              </a:tr>
              <a:tr h="515217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++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 smtClean="0"/>
                        <a:t>Add 1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i++;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13</a:t>
                      </a:r>
                      <a:endParaRPr lang="en-GB" sz="2400" dirty="0"/>
                    </a:p>
                  </a:txBody>
                  <a:tcPr/>
                </a:tc>
              </a:tr>
              <a:tr h="515217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--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 smtClean="0"/>
                        <a:t>Subtract 1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j--;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8</a:t>
                      </a:r>
                      <a:endParaRPr lang="en-GB" sz="2400" dirty="0"/>
                    </a:p>
                  </a:txBody>
                  <a:tcPr/>
                </a:tc>
              </a:tr>
              <a:tr h="515217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%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 smtClean="0"/>
                        <a:t>Modulus</a:t>
                      </a:r>
                      <a:r>
                        <a:rPr lang="en-GB" sz="2400" baseline="0" dirty="0" smtClean="0"/>
                        <a:t> 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int m = 12 % 5;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2</a:t>
                      </a:r>
                      <a:endParaRPr lang="en-GB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6288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29475" cy="930707"/>
          </a:xfrm>
        </p:spPr>
        <p:txBody>
          <a:bodyPr/>
          <a:lstStyle/>
          <a:p>
            <a:pPr algn="l"/>
            <a:r>
              <a:rPr lang="en-GB" b="1" dirty="0" smtClean="0">
                <a:solidFill>
                  <a:srgbClr val="00B050"/>
                </a:solidFill>
              </a:rPr>
              <a:t>Good</a:t>
            </a:r>
            <a:r>
              <a:rPr lang="en-GB" dirty="0" smtClean="0"/>
              <a:t> </a:t>
            </a:r>
            <a:r>
              <a:rPr lang="en-GB" b="1" dirty="0" smtClean="0"/>
              <a:t>practice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346" y="1281546"/>
            <a:ext cx="7596188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 smtClean="0"/>
              <a:t>Don’t do calculations and output in the same line:</a:t>
            </a:r>
          </a:p>
          <a:p>
            <a:pPr marL="0" indent="0">
              <a:buNone/>
            </a:pPr>
            <a:r>
              <a:rPr lang="en-GB" sz="2400" b="1" dirty="0" smtClean="0">
                <a:solidFill>
                  <a:srgbClr val="FF0000"/>
                </a:solidFill>
              </a:rPr>
              <a:t>Work out the answer first</a:t>
            </a:r>
          </a:p>
          <a:p>
            <a:pPr marL="0" indent="0">
              <a:buNone/>
            </a:pPr>
            <a:r>
              <a:rPr lang="en-GB" sz="2400" dirty="0" smtClean="0"/>
              <a:t>THEN </a:t>
            </a:r>
            <a:r>
              <a:rPr lang="en-GB" sz="2400" b="1" dirty="0" smtClean="0">
                <a:solidFill>
                  <a:srgbClr val="00B050"/>
                </a:solidFill>
              </a:rPr>
              <a:t>display the answer</a:t>
            </a:r>
            <a:endParaRPr lang="en-GB" sz="2400" b="1" dirty="0">
              <a:solidFill>
                <a:srgbClr val="00B050"/>
              </a:solidFill>
            </a:endParaRP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29" y="2852656"/>
            <a:ext cx="7484210" cy="1608507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29" y="4849865"/>
            <a:ext cx="6638816" cy="1814172"/>
          </a:xfrm>
          <a:prstGeom prst="rect">
            <a:avLst/>
          </a:prstGeom>
        </p:spPr>
      </p:pic>
      <p:pic>
        <p:nvPicPr>
          <p:cNvPr id="1026" name="Picture 2" descr="http://i.istockimg.com/file_thumbview_approve/10343135/6/stock-illustration-10343135-light-bulb-icon-set-no-idea-bad-and-good-ideas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5" t="6502" r="70591" b="65768"/>
          <a:stretch/>
        </p:blipFill>
        <p:spPr bwMode="auto">
          <a:xfrm>
            <a:off x="6540486" y="2493818"/>
            <a:ext cx="1282353" cy="146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i.istockimg.com/file_thumbview_approve/10343135/6/stock-illustration-10343135-light-bulb-icon-set-no-idea-bad-and-good-ideas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45" t="6502" r="6665" b="65768"/>
          <a:stretch/>
        </p:blipFill>
        <p:spPr bwMode="auto">
          <a:xfrm>
            <a:off x="6747192" y="4780592"/>
            <a:ext cx="1122218" cy="146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995870" y="4611587"/>
            <a:ext cx="5544616" cy="0"/>
          </a:xfrm>
          <a:prstGeom prst="line">
            <a:avLst/>
          </a:prstGeom>
          <a:ln w="57150">
            <a:solidFill>
              <a:schemeClr val="tx1">
                <a:lumMod val="20000"/>
                <a:lumOff val="8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5552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7686675" cy="1143000"/>
          </a:xfrm>
        </p:spPr>
        <p:txBody>
          <a:bodyPr/>
          <a:lstStyle/>
          <a:p>
            <a:r>
              <a:rPr lang="en-GB" sz="4000" b="1" dirty="0" smtClean="0"/>
              <a:t>What students struggle with</a:t>
            </a:r>
            <a:endParaRPr lang="en-GB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GB" sz="24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nt x = 1;</a:t>
            </a:r>
          </a:p>
          <a:p>
            <a:pPr marL="0" indent="0">
              <a:buNone/>
            </a:pPr>
            <a:r>
              <a:rPr lang="en-GB" sz="2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GB" sz="24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nt y = 3;</a:t>
            </a:r>
          </a:p>
          <a:p>
            <a:pPr marL="0" indent="0">
              <a:buNone/>
            </a:pPr>
            <a:r>
              <a:rPr lang="en-GB" sz="24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x = 3;</a:t>
            </a:r>
          </a:p>
          <a:p>
            <a:pPr marL="0" indent="0">
              <a:buNone/>
            </a:pPr>
            <a:r>
              <a:rPr lang="en-GB" sz="2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GB" sz="24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nt total = x + y;       </a:t>
            </a:r>
            <a:r>
              <a:rPr lang="en-GB" sz="2400" dirty="0" smtClean="0">
                <a:solidFill>
                  <a:srgbClr val="0070C0"/>
                </a:solidFill>
                <a:cs typeface="Courier New" pitchFamily="49" charset="0"/>
              </a:rPr>
              <a:t>Answer: </a:t>
            </a:r>
            <a:r>
              <a:rPr lang="en-GB" sz="24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6</a:t>
            </a:r>
          </a:p>
          <a:p>
            <a:pPr marL="0" indent="0">
              <a:buNone/>
            </a:pPr>
            <a:endParaRPr lang="en-GB" sz="2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24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int h = 4;</a:t>
            </a:r>
          </a:p>
          <a:p>
            <a:pPr marL="0" indent="0">
              <a:buNone/>
            </a:pPr>
            <a:r>
              <a:rPr lang="en-GB" sz="24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h++;   				</a:t>
            </a:r>
            <a:r>
              <a:rPr lang="en-GB" sz="2400" dirty="0">
                <a:solidFill>
                  <a:srgbClr val="0070C0"/>
                </a:solidFill>
                <a:cs typeface="Courier New" pitchFamily="49" charset="0"/>
              </a:rPr>
              <a:t>Answer: </a:t>
            </a:r>
            <a:r>
              <a:rPr lang="en-GB" sz="24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5</a:t>
            </a:r>
          </a:p>
          <a:p>
            <a:pPr marL="0" indent="0">
              <a:buNone/>
            </a:pPr>
            <a:endParaRPr lang="en-GB" sz="2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2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GB" sz="24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nt k = 7;</a:t>
            </a:r>
          </a:p>
          <a:p>
            <a:pPr marL="0" indent="0">
              <a:buNone/>
            </a:pPr>
            <a:r>
              <a:rPr lang="en-GB" sz="2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k</a:t>
            </a:r>
            <a:r>
              <a:rPr lang="en-GB" sz="24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= k + 2;   			</a:t>
            </a:r>
            <a:r>
              <a:rPr lang="en-GB" sz="2400" dirty="0">
                <a:solidFill>
                  <a:srgbClr val="0070C0"/>
                </a:solidFill>
                <a:cs typeface="Courier New" pitchFamily="49" charset="0"/>
              </a:rPr>
              <a:t>Answer: </a:t>
            </a:r>
            <a:r>
              <a:rPr lang="en-GB" sz="24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9</a:t>
            </a:r>
          </a:p>
          <a:p>
            <a:pPr marL="0" indent="0">
              <a:buNone/>
            </a:pPr>
            <a:endParaRPr lang="en-GB" sz="2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3962400" y="3158836"/>
            <a:ext cx="997527" cy="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Arrow Connector 6"/>
          <p:cNvCxnSpPr/>
          <p:nvPr/>
        </p:nvCxnSpPr>
        <p:spPr bwMode="auto">
          <a:xfrm>
            <a:off x="2438399" y="5777345"/>
            <a:ext cx="2521528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Arrow Connector 7"/>
          <p:cNvCxnSpPr/>
          <p:nvPr/>
        </p:nvCxnSpPr>
        <p:spPr bwMode="auto">
          <a:xfrm>
            <a:off x="1440873" y="4488873"/>
            <a:ext cx="3519054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0166484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232" y="166256"/>
            <a:ext cx="7229475" cy="886690"/>
          </a:xfrm>
        </p:spPr>
        <p:txBody>
          <a:bodyPr/>
          <a:lstStyle/>
          <a:p>
            <a:pPr algn="l"/>
            <a:r>
              <a:rPr lang="en-GB" b="1" dirty="0" smtClean="0">
                <a:solidFill>
                  <a:srgbClr val="0000FF"/>
                </a:solidFill>
              </a:rPr>
              <a:t>More about Strings</a:t>
            </a:r>
            <a:endParaRPr lang="en-GB" b="1" dirty="0">
              <a:solidFill>
                <a:srgbClr val="0000FF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7373103"/>
              </p:ext>
            </p:extLst>
          </p:nvPr>
        </p:nvGraphicFramePr>
        <p:xfrm>
          <a:off x="355835" y="1973015"/>
          <a:ext cx="7079675" cy="1584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5935"/>
                <a:gridCol w="1415935"/>
                <a:gridCol w="1415935"/>
                <a:gridCol w="1415935"/>
                <a:gridCol w="141593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6000" dirty="0" smtClean="0"/>
                        <a:t>r</a:t>
                      </a:r>
                      <a:endParaRPr lang="en-GB" sz="6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0" dirty="0" smtClean="0"/>
                        <a:t>a</a:t>
                      </a:r>
                      <a:endParaRPr lang="en-GB" sz="6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0" dirty="0" smtClean="0"/>
                        <a:t>d</a:t>
                      </a:r>
                      <a:endParaRPr lang="en-GB" sz="6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0" dirty="0" smtClean="0"/>
                        <a:t>i</a:t>
                      </a:r>
                      <a:endParaRPr lang="en-GB" sz="6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0" dirty="0" smtClean="0"/>
                        <a:t>o</a:t>
                      </a:r>
                      <a:endParaRPr lang="en-GB" sz="6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GB" sz="32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GB" sz="32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endParaRPr lang="en-GB" sz="32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3</a:t>
                      </a:r>
                      <a:endParaRPr lang="en-GB" sz="32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4</a:t>
                      </a:r>
                      <a:endParaRPr lang="en-GB" sz="32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41981" y="1119518"/>
            <a:ext cx="61093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u="sng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</a:t>
            </a:r>
            <a:r>
              <a:rPr lang="en-GB" sz="32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tring device = “radio”;</a:t>
            </a:r>
            <a:endParaRPr lang="en-GB" sz="3200" b="1" baseline="0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1981" y="3614779"/>
            <a:ext cx="78832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aseline="0" dirty="0" smtClean="0"/>
              <a:t>To get a specific character from a String, we use the </a:t>
            </a:r>
            <a:r>
              <a:rPr lang="en-GB" sz="24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en-GB" sz="2400" b="1" baseline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charAt</a:t>
            </a:r>
            <a:r>
              <a:rPr lang="en-GB" sz="24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 ) </a:t>
            </a:r>
            <a:r>
              <a:rPr lang="en-GB" sz="2400" baseline="0" dirty="0" smtClean="0"/>
              <a:t>function</a:t>
            </a:r>
            <a:endParaRPr lang="en-GB" sz="2400" baseline="0" dirty="0"/>
          </a:p>
        </p:txBody>
      </p:sp>
      <p:sp>
        <p:nvSpPr>
          <p:cNvPr id="7" name="TextBox 6"/>
          <p:cNvSpPr txBox="1"/>
          <p:nvPr/>
        </p:nvSpPr>
        <p:spPr>
          <a:xfrm>
            <a:off x="341981" y="4694175"/>
            <a:ext cx="68435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baseline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c</a:t>
            </a:r>
            <a:r>
              <a:rPr lang="en-GB" sz="28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har letter = </a:t>
            </a:r>
            <a:r>
              <a:rPr lang="en-GB" sz="2800" b="1" baseline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device.charAt</a:t>
            </a:r>
            <a:r>
              <a:rPr lang="en-GB" sz="28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(2);</a:t>
            </a:r>
            <a:endParaRPr lang="en-GB" sz="2800" b="1" baseline="0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8869" y="5828004"/>
            <a:ext cx="1771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baseline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“radio”</a:t>
            </a:r>
            <a:endParaRPr lang="en-GB" sz="2800" b="1" baseline="0" dirty="0">
              <a:solidFill>
                <a:srgbClr val="7030A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59382" y="6357009"/>
            <a:ext cx="2470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device</a:t>
            </a:r>
            <a:endParaRPr lang="en-GB" sz="2800" b="1" baseline="0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070220" y="5713037"/>
            <a:ext cx="1398896" cy="638187"/>
          </a:xfrm>
          <a:prstGeom prst="rect">
            <a:avLst/>
          </a:prstGeom>
          <a:ln>
            <a:solidFill>
              <a:srgbClr val="000000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Curved Down Arrow 10"/>
          <p:cNvSpPr/>
          <p:nvPr/>
        </p:nvSpPr>
        <p:spPr bwMode="auto">
          <a:xfrm>
            <a:off x="1326416" y="5289958"/>
            <a:ext cx="1733265" cy="573206"/>
          </a:xfrm>
          <a:prstGeom prst="curvedDownArrow">
            <a:avLst>
              <a:gd name="adj1" fmla="val 38799"/>
              <a:gd name="adj2" fmla="val 57200"/>
              <a:gd name="adj3" fmla="val 3690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26313" y="6342429"/>
            <a:ext cx="2470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letter</a:t>
            </a:r>
            <a:endParaRPr lang="en-GB" sz="2800" b="1" baseline="0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968699" y="5718822"/>
            <a:ext cx="1398896" cy="638187"/>
          </a:xfrm>
          <a:prstGeom prst="rect">
            <a:avLst/>
          </a:prstGeom>
          <a:ln>
            <a:solidFill>
              <a:srgbClr val="000000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Curved Down Arrow 13"/>
          <p:cNvSpPr/>
          <p:nvPr/>
        </p:nvSpPr>
        <p:spPr bwMode="auto">
          <a:xfrm>
            <a:off x="3059681" y="5289958"/>
            <a:ext cx="1733265" cy="573206"/>
          </a:xfrm>
          <a:prstGeom prst="curvedDownArrow">
            <a:avLst>
              <a:gd name="adj1" fmla="val 38799"/>
              <a:gd name="adj2" fmla="val 57200"/>
              <a:gd name="adj3" fmla="val 3690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203458" y="5825539"/>
            <a:ext cx="8290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baseline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‘d’</a:t>
            </a:r>
            <a:endParaRPr lang="en-GB" sz="2800" b="1" baseline="0" dirty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58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964" y="177657"/>
            <a:ext cx="7229475" cy="792162"/>
          </a:xfrm>
        </p:spPr>
        <p:txBody>
          <a:bodyPr/>
          <a:lstStyle/>
          <a:p>
            <a:pPr algn="l"/>
            <a:r>
              <a:rPr lang="en-GB" b="1" dirty="0" smtClean="0">
                <a:solidFill>
                  <a:srgbClr val="0000FF"/>
                </a:solidFill>
              </a:rPr>
              <a:t>String methods</a:t>
            </a:r>
            <a:endParaRPr lang="en-GB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092" y="1059872"/>
            <a:ext cx="7596188" cy="1018309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 smtClean="0"/>
              <a:t>There are many functions we can use to </a:t>
            </a:r>
            <a:r>
              <a:rPr lang="en-GB" sz="2400" b="1" dirty="0" smtClean="0"/>
              <a:t>manipulate Strings</a:t>
            </a:r>
            <a:r>
              <a:rPr lang="en-GB" sz="2400" dirty="0" smtClean="0"/>
              <a:t>. They are called the ‘</a:t>
            </a:r>
            <a:r>
              <a:rPr lang="en-GB" sz="2400" b="1" dirty="0" smtClean="0">
                <a:solidFill>
                  <a:srgbClr val="FF0000"/>
                </a:solidFill>
              </a:rPr>
              <a:t>String methods</a:t>
            </a:r>
            <a:r>
              <a:rPr lang="en-GB" sz="2400" dirty="0" smtClean="0"/>
              <a:t>’</a:t>
            </a:r>
            <a:endParaRPr lang="en-GB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7053706"/>
              </p:ext>
            </p:extLst>
          </p:nvPr>
        </p:nvGraphicFramePr>
        <p:xfrm>
          <a:off x="124692" y="2089730"/>
          <a:ext cx="8866908" cy="458497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27563"/>
                <a:gridCol w="1953491"/>
                <a:gridCol w="4585854"/>
              </a:tblGrid>
              <a:tr h="475308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Method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Function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Example</a:t>
                      </a:r>
                      <a:endParaRPr lang="en-GB" sz="2000" dirty="0"/>
                    </a:p>
                  </a:txBody>
                  <a:tcPr anchor="ctr"/>
                </a:tc>
              </a:tr>
              <a:tr h="820395"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.</a:t>
                      </a:r>
                      <a:r>
                        <a:rPr lang="en-GB" sz="1800" b="1" dirty="0" err="1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charAt</a:t>
                      </a:r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(x</a:t>
                      </a:r>
                      <a:r>
                        <a:rPr lang="en-GB" sz="1800" b="1" baseline="0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lang="en-GB" sz="18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returns the char from a specified</a:t>
                      </a:r>
                      <a:r>
                        <a:rPr lang="en-GB" sz="1600" baseline="0" dirty="0" smtClean="0"/>
                        <a:t> index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String colour</a:t>
                      </a:r>
                      <a:r>
                        <a:rPr lang="en-GB" sz="1800" b="1" baseline="0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= “blue”;</a:t>
                      </a:r>
                    </a:p>
                    <a:p>
                      <a:r>
                        <a:rPr lang="en-GB" sz="1800" b="1" baseline="0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char letter = colour.charAt(0);</a:t>
                      </a:r>
                      <a:endParaRPr lang="en-GB" sz="18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820395"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.</a:t>
                      </a:r>
                      <a:r>
                        <a:rPr lang="en-GB" sz="1800" b="1" dirty="0" err="1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toUpperCase</a:t>
                      </a:r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()</a:t>
                      </a:r>
                      <a:endParaRPr lang="en-GB" sz="18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returns the String</a:t>
                      </a:r>
                      <a:r>
                        <a:rPr lang="en-GB" sz="1600" baseline="0" dirty="0" smtClean="0"/>
                        <a:t> in UPPER CASE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String name</a:t>
                      </a:r>
                      <a:r>
                        <a:rPr lang="en-GB" sz="1800" b="1" baseline="0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= “bob”;</a:t>
                      </a:r>
                    </a:p>
                    <a:p>
                      <a:r>
                        <a:rPr lang="en-GB" sz="1800" b="1" baseline="0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bob = bob.toUpperCase();</a:t>
                      </a:r>
                      <a:endParaRPr lang="en-GB" sz="18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820395"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.</a:t>
                      </a:r>
                      <a:r>
                        <a:rPr lang="en-GB" sz="1800" b="1" dirty="0" err="1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toLowerCase</a:t>
                      </a:r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()</a:t>
                      </a:r>
                      <a:endParaRPr lang="en-GB" sz="18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returns the String</a:t>
                      </a:r>
                      <a:r>
                        <a:rPr lang="en-GB" sz="1600" baseline="0" dirty="0" smtClean="0"/>
                        <a:t> in lower case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String pet = “DOG”;</a:t>
                      </a:r>
                    </a:p>
                    <a:p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pet</a:t>
                      </a:r>
                      <a:r>
                        <a:rPr lang="en-GB" sz="1800" b="1" baseline="0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= pet.toLowerCase();</a:t>
                      </a:r>
                      <a:endParaRPr lang="en-GB" sz="18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820395"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.</a:t>
                      </a:r>
                      <a:r>
                        <a:rPr lang="en-GB" sz="1800" b="1" dirty="0" err="1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subString</a:t>
                      </a:r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GB" sz="1800" b="1" dirty="0" err="1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x,y</a:t>
                      </a:r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lang="en-GB" sz="18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returns</a:t>
                      </a:r>
                      <a:r>
                        <a:rPr lang="en-GB" sz="1600" baseline="0" dirty="0" smtClean="0"/>
                        <a:t> String portion between two indexes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String s </a:t>
                      </a:r>
                      <a:r>
                        <a:rPr lang="en-GB" sz="1800" b="1" baseline="0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= “I love hats”;</a:t>
                      </a:r>
                    </a:p>
                    <a:p>
                      <a:r>
                        <a:rPr lang="en-GB" sz="1800" b="1" baseline="0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String snip = </a:t>
                      </a:r>
                      <a:r>
                        <a:rPr lang="en-GB" sz="1800" b="1" baseline="0" dirty="0" err="1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s.substring</a:t>
                      </a:r>
                      <a:r>
                        <a:rPr lang="en-GB" sz="1800" b="1" baseline="0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(2,6);</a:t>
                      </a:r>
                      <a:endParaRPr lang="en-GB" sz="18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820395"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.length()</a:t>
                      </a:r>
                      <a:endParaRPr lang="en-GB" sz="18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returns how</a:t>
                      </a:r>
                      <a:r>
                        <a:rPr lang="en-GB" sz="1600" baseline="0" dirty="0" smtClean="0"/>
                        <a:t> many characters there are in a String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String h = “radar”;</a:t>
                      </a:r>
                    </a:p>
                    <a:p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int size = </a:t>
                      </a:r>
                      <a:r>
                        <a:rPr lang="en-GB" sz="1800" b="1" dirty="0" err="1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h.length</a:t>
                      </a:r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();</a:t>
                      </a:r>
                      <a:endParaRPr lang="en-GB" sz="18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835467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195E7D"/>
      </a:dk1>
      <a:lt1>
        <a:srgbClr val="FFFFFF"/>
      </a:lt1>
      <a:dk2>
        <a:srgbClr val="195E7D"/>
      </a:dk2>
      <a:lt2>
        <a:srgbClr val="808080"/>
      </a:lt2>
      <a:accent1>
        <a:srgbClr val="C0E7FA"/>
      </a:accent1>
      <a:accent2>
        <a:srgbClr val="2691BF"/>
      </a:accent2>
      <a:accent3>
        <a:srgbClr val="FFFFFF"/>
      </a:accent3>
      <a:accent4>
        <a:srgbClr val="144F6A"/>
      </a:accent4>
      <a:accent5>
        <a:srgbClr val="DCF1FC"/>
      </a:accent5>
      <a:accent6>
        <a:srgbClr val="2183AD"/>
      </a:accent6>
      <a:hlink>
        <a:srgbClr val="E0489C"/>
      </a:hlink>
      <a:folHlink>
        <a:srgbClr val="7958A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000000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2691BF"/>
        </a:dk1>
        <a:lt1>
          <a:srgbClr val="FFFFFF"/>
        </a:lt1>
        <a:dk2>
          <a:srgbClr val="000000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1F7BA3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195E7D"/>
        </a:dk1>
        <a:lt1>
          <a:srgbClr val="FFFFFF"/>
        </a:lt1>
        <a:dk2>
          <a:srgbClr val="000000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144F6A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195E7D"/>
        </a:dk1>
        <a:lt1>
          <a:srgbClr val="FFFFFF"/>
        </a:lt1>
        <a:dk2>
          <a:srgbClr val="195E7D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144F6A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542</Words>
  <Application>Microsoft Office PowerPoint</Application>
  <PresentationFormat>On-screen Show (4:3)</PresentationFormat>
  <Paragraphs>172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Arial Rounded MT Bold</vt:lpstr>
      <vt:lpstr>Courier New</vt:lpstr>
      <vt:lpstr>Default Design</vt:lpstr>
      <vt:lpstr>Java for Beginners</vt:lpstr>
      <vt:lpstr>What do you learn last time?</vt:lpstr>
      <vt:lpstr>Levels of Java coding</vt:lpstr>
      <vt:lpstr>5 types of variables</vt:lpstr>
      <vt:lpstr>Combining values and variables</vt:lpstr>
      <vt:lpstr>Input </vt:lpstr>
      <vt:lpstr>Four and ½  steps to keyboard input</vt:lpstr>
      <vt:lpstr>Keyboard input</vt:lpstr>
      <vt:lpstr>Important notes:</vt:lpstr>
      <vt:lpstr>Converting String to int</vt:lpstr>
      <vt:lpstr>PowerPoint Presentation</vt:lpstr>
      <vt:lpstr>Converting String to double</vt:lpstr>
      <vt:lpstr>PowerPoint Presentation</vt:lpstr>
      <vt:lpstr>Calculations in Java</vt:lpstr>
      <vt:lpstr>Good practice</vt:lpstr>
      <vt:lpstr>What students struggle with</vt:lpstr>
      <vt:lpstr>More about Strings</vt:lpstr>
      <vt:lpstr>String methods</vt:lpstr>
    </vt:vector>
  </TitlesOfParts>
  <Company>Clearly Presented Ltd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Bubble chart powerpoint presentation</dc:title>
  <dc:creator>Jonty Pearce</dc:creator>
  <cp:lastModifiedBy>Coetzee. C</cp:lastModifiedBy>
  <cp:revision>30</cp:revision>
  <dcterms:created xsi:type="dcterms:W3CDTF">2009-01-01T16:20:39Z</dcterms:created>
  <dcterms:modified xsi:type="dcterms:W3CDTF">2015-09-24T09:11:26Z</dcterms:modified>
</cp:coreProperties>
</file>